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5" r:id="rId3"/>
    <p:sldId id="269" r:id="rId4"/>
    <p:sldId id="257" r:id="rId5"/>
    <p:sldId id="259" r:id="rId6"/>
    <p:sldId id="268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AA700"/>
    <a:srgbClr val="404040"/>
    <a:srgbClr val="13223D"/>
    <a:srgbClr val="FF7C80"/>
    <a:srgbClr val="FFCCCA"/>
    <a:srgbClr val="FF0000"/>
    <a:srgbClr val="9E0000"/>
    <a:srgbClr val="926100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455" autoAdjust="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84547-54FE-4576-9C26-B652CA5E2537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1F06E0-614D-4271-BEE4-1DBE7F319E5F}">
      <dgm:prSet phldrT="[Text]" custT="1"/>
      <dgm:spPr>
        <a:solidFill>
          <a:srgbClr val="FFCC66">
            <a:alpha val="75000"/>
          </a:srgbClr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</a:rPr>
            <a:t>acerola</a:t>
          </a:r>
        </a:p>
      </dgm:t>
    </dgm:pt>
    <dgm:pt modelId="{9D040B32-271C-401F-B744-1AAE63953CBA}" type="parTrans" cxnId="{FEF0AB6A-74BF-4E35-B673-AC787ACFE855}">
      <dgm:prSet/>
      <dgm:spPr/>
      <dgm:t>
        <a:bodyPr/>
        <a:lstStyle/>
        <a:p>
          <a:endParaRPr lang="en-US"/>
        </a:p>
      </dgm:t>
    </dgm:pt>
    <dgm:pt modelId="{920341E6-E094-425E-92F8-D61BEE5593B2}" type="sibTrans" cxnId="{FEF0AB6A-74BF-4E35-B673-AC787ACFE855}">
      <dgm:prSet/>
      <dgm:spPr/>
      <dgm:t>
        <a:bodyPr/>
        <a:lstStyle/>
        <a:p>
          <a:endParaRPr lang="en-US"/>
        </a:p>
      </dgm:t>
    </dgm:pt>
    <dgm:pt modelId="{97109908-3F2B-44C0-9AD5-378B1FCD05BD}">
      <dgm:prSet phldrT="[Text]" custT="1"/>
      <dgm:spPr>
        <a:solidFill>
          <a:srgbClr val="FFCC66">
            <a:alpha val="75000"/>
          </a:srgb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citric acid</a:t>
          </a:r>
        </a:p>
      </dgm:t>
    </dgm:pt>
    <dgm:pt modelId="{6C856E4F-B315-49E4-B808-B6DA800FC6FB}" type="parTrans" cxnId="{CF24F3EE-FFB0-4678-94A8-F52810445EA9}">
      <dgm:prSet/>
      <dgm:spPr/>
      <dgm:t>
        <a:bodyPr/>
        <a:lstStyle/>
        <a:p>
          <a:endParaRPr lang="en-US"/>
        </a:p>
      </dgm:t>
    </dgm:pt>
    <dgm:pt modelId="{E844FD00-FE18-4A5E-8DA1-B6C752181D24}" type="sibTrans" cxnId="{CF24F3EE-FFB0-4678-94A8-F52810445EA9}">
      <dgm:prSet/>
      <dgm:spPr/>
      <dgm:t>
        <a:bodyPr/>
        <a:lstStyle/>
        <a:p>
          <a:endParaRPr lang="en-US"/>
        </a:p>
      </dgm:t>
    </dgm:pt>
    <dgm:pt modelId="{A349D967-7E84-4AC5-BE44-4D5E98F8BBFA}">
      <dgm:prSet phldrT="[Text]" custT="1"/>
      <dgm:spPr>
        <a:solidFill>
          <a:srgbClr val="FFCC66">
            <a:alpha val="75000"/>
          </a:srgbClr>
        </a:solidFill>
      </dgm:spPr>
      <dgm:t>
        <a:bodyPr/>
        <a:lstStyle/>
        <a:p>
          <a:r>
            <a:rPr lang="en-US" sz="2400" dirty="0" err="1">
              <a:solidFill>
                <a:schemeClr val="bg1"/>
              </a:solidFill>
            </a:rPr>
            <a:t>fulvic</a:t>
          </a:r>
          <a:r>
            <a:rPr lang="en-US" sz="2400" dirty="0">
              <a:solidFill>
                <a:schemeClr val="bg1"/>
              </a:solidFill>
            </a:rPr>
            <a:t> acid</a:t>
          </a:r>
        </a:p>
      </dgm:t>
    </dgm:pt>
    <dgm:pt modelId="{EC151293-A964-4CDE-9977-AE2EC2AA6250}" type="parTrans" cxnId="{19C4CAEF-131E-4F13-972B-5EF36C0345A5}">
      <dgm:prSet/>
      <dgm:spPr/>
      <dgm:t>
        <a:bodyPr/>
        <a:lstStyle/>
        <a:p>
          <a:endParaRPr lang="en-US"/>
        </a:p>
      </dgm:t>
    </dgm:pt>
    <dgm:pt modelId="{BDD80C70-408B-4156-8894-4EDAD7F4E6D4}" type="sibTrans" cxnId="{19C4CAEF-131E-4F13-972B-5EF36C0345A5}">
      <dgm:prSet/>
      <dgm:spPr/>
      <dgm:t>
        <a:bodyPr/>
        <a:lstStyle/>
        <a:p>
          <a:endParaRPr lang="en-US"/>
        </a:p>
      </dgm:t>
    </dgm:pt>
    <dgm:pt modelId="{A5E1D200-9EE8-47E3-8C02-8511FECCB8F9}">
      <dgm:prSet phldrT="[Text]" custT="1"/>
      <dgm:spPr/>
      <dgm:t>
        <a:bodyPr/>
        <a:lstStyle/>
        <a:p>
          <a:r>
            <a:rPr lang="en-US" sz="2800" dirty="0"/>
            <a:t>Where do they come from?</a:t>
          </a:r>
        </a:p>
      </dgm:t>
    </dgm:pt>
    <dgm:pt modelId="{972A5BAF-CB04-4477-97F8-22DBB498E411}" type="parTrans" cxnId="{FA7F42D1-B470-4297-84E7-7DEBAC194DE8}">
      <dgm:prSet/>
      <dgm:spPr/>
      <dgm:t>
        <a:bodyPr/>
        <a:lstStyle/>
        <a:p>
          <a:endParaRPr lang="en-US"/>
        </a:p>
      </dgm:t>
    </dgm:pt>
    <dgm:pt modelId="{7578598E-5AE9-4B8A-8E9E-73965FE49094}" type="sibTrans" cxnId="{FA7F42D1-B470-4297-84E7-7DEBAC194DE8}">
      <dgm:prSet/>
      <dgm:spPr/>
      <dgm:t>
        <a:bodyPr/>
        <a:lstStyle/>
        <a:p>
          <a:endParaRPr lang="en-US"/>
        </a:p>
      </dgm:t>
    </dgm:pt>
    <dgm:pt modelId="{E85B0443-DC49-4F50-914F-72215CCAA5C4}" type="pres">
      <dgm:prSet presAssocID="{2F484547-54FE-4576-9C26-B652CA5E253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6AB8B5-65F3-4B49-ABAE-99EAD3610C40}" type="pres">
      <dgm:prSet presAssocID="{2F484547-54FE-4576-9C26-B652CA5E2537}" presName="ellipse" presStyleLbl="trBgShp" presStyleIdx="0" presStyleCnt="1" custScaleX="99362" custScaleY="98405" custLinFactNeighborX="876" custLinFactNeighborY="-2746"/>
      <dgm:spPr>
        <a:ln>
          <a:solidFill>
            <a:schemeClr val="tx1"/>
          </a:solidFill>
        </a:ln>
      </dgm:spPr>
    </dgm:pt>
    <dgm:pt modelId="{63564A42-EA35-4050-82C1-19AEA124D7F6}" type="pres">
      <dgm:prSet presAssocID="{2F484547-54FE-4576-9C26-B652CA5E2537}" presName="arrow1" presStyleLbl="fgShp" presStyleIdx="0" presStyleCnt="1" custLinFactNeighborX="4308" custLinFactNeighborY="-1060"/>
      <dgm:spPr>
        <a:solidFill>
          <a:schemeClr val="bg2">
            <a:lumMod val="20000"/>
            <a:lumOff val="80000"/>
            <a:alpha val="65000"/>
          </a:schemeClr>
        </a:solidFill>
      </dgm:spPr>
    </dgm:pt>
    <dgm:pt modelId="{FF7B2833-12AA-445B-826A-245D8111F789}" type="pres">
      <dgm:prSet presAssocID="{2F484547-54FE-4576-9C26-B652CA5E2537}" presName="rectangle" presStyleLbl="revTx" presStyleIdx="0" presStyleCnt="1" custScaleX="166667" custLinFactNeighborX="1923" custLinFactNeighborY="10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5C615-B8E2-4CA4-8B07-4CD25C39A6D7}" type="pres">
      <dgm:prSet presAssocID="{97109908-3F2B-44C0-9AD5-378B1FCD05BD}" presName="item1" presStyleLbl="node1" presStyleIdx="0" presStyleCnt="3" custLinFactNeighborX="-5200" custLinFactNeighborY="6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83FFF-0B01-4610-A184-015D82173D24}" type="pres">
      <dgm:prSet presAssocID="{A349D967-7E84-4AC5-BE44-4D5E98F8BBFA}" presName="item2" presStyleLbl="node1" presStyleIdx="1" presStyleCnt="3" custScaleX="90584" custScaleY="90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5A87F-096D-47E7-8428-207953A7BBBA}" type="pres">
      <dgm:prSet presAssocID="{A5E1D200-9EE8-47E3-8C02-8511FECCB8F9}" presName="item3" presStyleLbl="node1" presStyleIdx="2" presStyleCnt="3" custScaleX="80074" custScaleY="80074" custLinFactNeighborX="26341" custLinFactNeighborY="31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10C8E-4C6F-4F21-B391-A73CA4E0A23F}" type="pres">
      <dgm:prSet presAssocID="{2F484547-54FE-4576-9C26-B652CA5E2537}" presName="funnel" presStyleLbl="trAlignAcc1" presStyleIdx="0" presStyleCnt="1" custScaleX="99793" custLinFactNeighborX="632" custLinFactNeighborY="-985"/>
      <dgm:spPr>
        <a:ln>
          <a:solidFill>
            <a:schemeClr val="tx1"/>
          </a:solidFill>
        </a:ln>
      </dgm:spPr>
    </dgm:pt>
  </dgm:ptLst>
  <dgm:cxnLst>
    <dgm:cxn modelId="{02243DB1-631D-4727-A50C-45ADCE4D233D}" type="presOf" srcId="{2F484547-54FE-4576-9C26-B652CA5E2537}" destId="{E85B0443-DC49-4F50-914F-72215CCAA5C4}" srcOrd="0" destOrd="0" presId="urn:microsoft.com/office/officeart/2005/8/layout/funnel1"/>
    <dgm:cxn modelId="{CF24F3EE-FFB0-4678-94A8-F52810445EA9}" srcId="{2F484547-54FE-4576-9C26-B652CA5E2537}" destId="{97109908-3F2B-44C0-9AD5-378B1FCD05BD}" srcOrd="1" destOrd="0" parTransId="{6C856E4F-B315-49E4-B808-B6DA800FC6FB}" sibTransId="{E844FD00-FE18-4A5E-8DA1-B6C752181D24}"/>
    <dgm:cxn modelId="{CB5F2EB5-C175-46CA-BF6D-10A5A9F9EBBE}" type="presOf" srcId="{FF1F06E0-614D-4271-BEE4-1DBE7F319E5F}" destId="{EE55A87F-096D-47E7-8428-207953A7BBBA}" srcOrd="0" destOrd="0" presId="urn:microsoft.com/office/officeart/2005/8/layout/funnel1"/>
    <dgm:cxn modelId="{FEF0AB6A-74BF-4E35-B673-AC787ACFE855}" srcId="{2F484547-54FE-4576-9C26-B652CA5E2537}" destId="{FF1F06E0-614D-4271-BEE4-1DBE7F319E5F}" srcOrd="0" destOrd="0" parTransId="{9D040B32-271C-401F-B744-1AAE63953CBA}" sibTransId="{920341E6-E094-425E-92F8-D61BEE5593B2}"/>
    <dgm:cxn modelId="{3DE5724F-7984-42BD-B92A-0641F6165FAA}" type="presOf" srcId="{A349D967-7E84-4AC5-BE44-4D5E98F8BBFA}" destId="{47D5C615-B8E2-4CA4-8B07-4CD25C39A6D7}" srcOrd="0" destOrd="0" presId="urn:microsoft.com/office/officeart/2005/8/layout/funnel1"/>
    <dgm:cxn modelId="{19C4CAEF-131E-4F13-972B-5EF36C0345A5}" srcId="{2F484547-54FE-4576-9C26-B652CA5E2537}" destId="{A349D967-7E84-4AC5-BE44-4D5E98F8BBFA}" srcOrd="2" destOrd="0" parTransId="{EC151293-A964-4CDE-9977-AE2EC2AA6250}" sibTransId="{BDD80C70-408B-4156-8894-4EDAD7F4E6D4}"/>
    <dgm:cxn modelId="{FA7F42D1-B470-4297-84E7-7DEBAC194DE8}" srcId="{2F484547-54FE-4576-9C26-B652CA5E2537}" destId="{A5E1D200-9EE8-47E3-8C02-8511FECCB8F9}" srcOrd="3" destOrd="0" parTransId="{972A5BAF-CB04-4477-97F8-22DBB498E411}" sibTransId="{7578598E-5AE9-4B8A-8E9E-73965FE49094}"/>
    <dgm:cxn modelId="{57C7FEAE-101F-4529-8F73-BC7DDA43BCA6}" type="presOf" srcId="{A5E1D200-9EE8-47E3-8C02-8511FECCB8F9}" destId="{FF7B2833-12AA-445B-826A-245D8111F789}" srcOrd="0" destOrd="0" presId="urn:microsoft.com/office/officeart/2005/8/layout/funnel1"/>
    <dgm:cxn modelId="{A4D65D0C-C809-486D-BE22-A65FEE1F9CBA}" type="presOf" srcId="{97109908-3F2B-44C0-9AD5-378B1FCD05BD}" destId="{E7683FFF-0B01-4610-A184-015D82173D24}" srcOrd="0" destOrd="0" presId="urn:microsoft.com/office/officeart/2005/8/layout/funnel1"/>
    <dgm:cxn modelId="{4C92FE90-B63D-4C00-AFFF-63963D2EC01B}" type="presParOf" srcId="{E85B0443-DC49-4F50-914F-72215CCAA5C4}" destId="{756AB8B5-65F3-4B49-ABAE-99EAD3610C40}" srcOrd="0" destOrd="0" presId="urn:microsoft.com/office/officeart/2005/8/layout/funnel1"/>
    <dgm:cxn modelId="{C805F6E3-FDF7-444A-834F-8121F79950A7}" type="presParOf" srcId="{E85B0443-DC49-4F50-914F-72215CCAA5C4}" destId="{63564A42-EA35-4050-82C1-19AEA124D7F6}" srcOrd="1" destOrd="0" presId="urn:microsoft.com/office/officeart/2005/8/layout/funnel1"/>
    <dgm:cxn modelId="{9AA4A8C8-EA1D-4752-A202-2A07214CA6BE}" type="presParOf" srcId="{E85B0443-DC49-4F50-914F-72215CCAA5C4}" destId="{FF7B2833-12AA-445B-826A-245D8111F789}" srcOrd="2" destOrd="0" presId="urn:microsoft.com/office/officeart/2005/8/layout/funnel1"/>
    <dgm:cxn modelId="{F38DC00A-5709-4AAF-9095-E81997DEF14D}" type="presParOf" srcId="{E85B0443-DC49-4F50-914F-72215CCAA5C4}" destId="{47D5C615-B8E2-4CA4-8B07-4CD25C39A6D7}" srcOrd="3" destOrd="0" presId="urn:microsoft.com/office/officeart/2005/8/layout/funnel1"/>
    <dgm:cxn modelId="{9AEED599-FF47-41AB-8C2E-68A17B0F5319}" type="presParOf" srcId="{E85B0443-DC49-4F50-914F-72215CCAA5C4}" destId="{E7683FFF-0B01-4610-A184-015D82173D24}" srcOrd="4" destOrd="0" presId="urn:microsoft.com/office/officeart/2005/8/layout/funnel1"/>
    <dgm:cxn modelId="{603DC852-39B2-459C-A8D9-B42CF02449A6}" type="presParOf" srcId="{E85B0443-DC49-4F50-914F-72215CCAA5C4}" destId="{EE55A87F-096D-47E7-8428-207953A7BBBA}" srcOrd="5" destOrd="0" presId="urn:microsoft.com/office/officeart/2005/8/layout/funnel1"/>
    <dgm:cxn modelId="{EA95C73F-9DAA-4D43-9AFD-170CC5E0FDBC}" type="presParOf" srcId="{E85B0443-DC49-4F50-914F-72215CCAA5C4}" destId="{B7C10C8E-4C6F-4F21-B391-A73CA4E0A23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A3617-B447-4E55-95F7-0C546F363683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20D62E-9599-4D90-B086-68C401A04C83}">
      <dgm:prSet phldrT="[Text]" custT="1"/>
      <dgm:spPr>
        <a:solidFill>
          <a:schemeClr val="accent2">
            <a:alpha val="70000"/>
          </a:schemeClr>
        </a:solidFill>
      </dgm:spPr>
      <dgm:t>
        <a:bodyPr/>
        <a:lstStyle/>
        <a:p>
          <a:r>
            <a:rPr lang="en-US" sz="1800" b="0" i="0" dirty="0"/>
            <a:t>Minerals from</a:t>
          </a:r>
          <a:r>
            <a:rPr lang="en-US" sz="1800" dirty="0"/>
            <a:t/>
          </a:r>
          <a:br>
            <a:rPr lang="en-US" sz="1800" dirty="0"/>
          </a:br>
          <a:r>
            <a:rPr lang="en-US" sz="1800" dirty="0"/>
            <a:t> </a:t>
          </a:r>
          <a:r>
            <a:rPr lang="en-US" sz="1800" b="0" i="0" dirty="0"/>
            <a:t>ancient plant-derived layer</a:t>
          </a:r>
          <a:endParaRPr lang="en-US" sz="1600" dirty="0"/>
        </a:p>
      </dgm:t>
    </dgm:pt>
    <dgm:pt modelId="{0D98ACB7-9CBA-406D-B85F-B42959B2436A}" type="parTrans" cxnId="{3A5B183A-198B-4C42-A3CF-B6BB62B6CCAE}">
      <dgm:prSet/>
      <dgm:spPr/>
      <dgm:t>
        <a:bodyPr/>
        <a:lstStyle/>
        <a:p>
          <a:endParaRPr lang="en-US"/>
        </a:p>
      </dgm:t>
    </dgm:pt>
    <dgm:pt modelId="{305C4B0C-FBA7-4367-B9B0-9BCC069356BC}" type="sibTrans" cxnId="{3A5B183A-198B-4C42-A3CF-B6BB62B6CCAE}">
      <dgm:prSet/>
      <dgm:spPr/>
      <dgm:t>
        <a:bodyPr/>
        <a:lstStyle/>
        <a:p>
          <a:endParaRPr lang="en-US"/>
        </a:p>
      </dgm:t>
    </dgm:pt>
    <dgm:pt modelId="{A7C4C1AB-2CE2-4408-974B-731E5F1C6137}">
      <dgm:prSet phldrT="[Text]" custT="1"/>
      <dgm:spPr>
        <a:solidFill>
          <a:srgbClr val="FFCC66">
            <a:alpha val="75000"/>
          </a:srgbClr>
        </a:solidFill>
      </dgm:spPr>
      <dgm:t>
        <a:bodyPr/>
        <a:lstStyle/>
        <a:p>
          <a:r>
            <a:rPr lang="en-US" sz="1800" b="0" i="0" dirty="0" err="1">
              <a:solidFill>
                <a:schemeClr val="tx1"/>
              </a:solidFill>
            </a:rPr>
            <a:t>Resveratol</a:t>
          </a:r>
          <a:endParaRPr lang="en-US" sz="1800" dirty="0">
            <a:solidFill>
              <a:schemeClr val="tx1"/>
            </a:solidFill>
          </a:endParaRPr>
        </a:p>
      </dgm:t>
    </dgm:pt>
    <dgm:pt modelId="{D84B71FE-B661-43DD-AC0E-2FC1CEC55206}" type="parTrans" cxnId="{EBAAD1F5-5B53-478C-BF68-7777BAABD7E9}">
      <dgm:prSet/>
      <dgm:spPr/>
      <dgm:t>
        <a:bodyPr/>
        <a:lstStyle/>
        <a:p>
          <a:endParaRPr lang="en-US"/>
        </a:p>
      </dgm:t>
    </dgm:pt>
    <dgm:pt modelId="{08A31645-E415-4C88-A29B-A49CBDB8A75A}" type="sibTrans" cxnId="{EBAAD1F5-5B53-478C-BF68-7777BAABD7E9}">
      <dgm:prSet/>
      <dgm:spPr/>
      <dgm:t>
        <a:bodyPr/>
        <a:lstStyle/>
        <a:p>
          <a:endParaRPr lang="en-US"/>
        </a:p>
      </dgm:t>
    </dgm:pt>
    <dgm:pt modelId="{DBF66876-6B7A-4273-9154-DF5322FA8A0B}">
      <dgm:prSet phldrT="[Text]" custT="1"/>
      <dgm:spPr>
        <a:solidFill>
          <a:srgbClr val="FFCC66">
            <a:alpha val="75000"/>
          </a:srgbClr>
        </a:solidFill>
      </dgm:spPr>
      <dgm:t>
        <a:bodyPr/>
        <a:lstStyle/>
        <a:p>
          <a:r>
            <a:rPr lang="en-US" sz="1800" b="0" i="0" err="1">
              <a:solidFill>
                <a:schemeClr val="tx1"/>
              </a:solidFill>
            </a:rPr>
            <a:t>Replan</a:t>
          </a:r>
          <a:r>
            <a:rPr lang="en-US" sz="1800" b="0" i="0">
              <a:solidFill>
                <a:schemeClr val="tx1"/>
              </a:solidFill>
            </a:rPr>
            <a:t> mineral </a:t>
          </a:r>
          <a:endParaRPr lang="en-US" sz="1800" dirty="0">
            <a:solidFill>
              <a:schemeClr val="tx1"/>
            </a:solidFill>
          </a:endParaRPr>
        </a:p>
      </dgm:t>
    </dgm:pt>
    <dgm:pt modelId="{A3A84299-9033-48E9-8159-D0FC2B04C115}" type="parTrans" cxnId="{4AFB5FAC-C622-42C2-8C8E-F4DB960C44CE}">
      <dgm:prSet/>
      <dgm:spPr/>
      <dgm:t>
        <a:bodyPr/>
        <a:lstStyle/>
        <a:p>
          <a:endParaRPr lang="en-US"/>
        </a:p>
      </dgm:t>
    </dgm:pt>
    <dgm:pt modelId="{CBD1A4DE-F197-4CCF-8F83-287071F47414}" type="sibTrans" cxnId="{4AFB5FAC-C622-42C2-8C8E-F4DB960C44CE}">
      <dgm:prSet/>
      <dgm:spPr/>
      <dgm:t>
        <a:bodyPr/>
        <a:lstStyle/>
        <a:p>
          <a:endParaRPr lang="en-US"/>
        </a:p>
      </dgm:t>
    </dgm:pt>
    <dgm:pt modelId="{9E9A9C56-93F2-44FF-97A1-8AC5EA44C523}">
      <dgm:prSet phldrT="[Text]" custT="1"/>
      <dgm:spPr>
        <a:solidFill>
          <a:srgbClr val="FFCC66">
            <a:alpha val="75000"/>
          </a:srgbClr>
        </a:solidFill>
      </dgm:spPr>
      <dgm:t>
        <a:bodyPr/>
        <a:lstStyle/>
        <a:p>
          <a:r>
            <a:rPr lang="en-US" sz="1800" b="0" i="0" dirty="0">
              <a:solidFill>
                <a:schemeClr val="tx1"/>
              </a:solidFill>
            </a:rPr>
            <a:t>Tree</a:t>
          </a:r>
          <a:br>
            <a:rPr lang="en-US" sz="1800" b="0" i="0" dirty="0">
              <a:solidFill>
                <a:schemeClr val="tx1"/>
              </a:solidFill>
            </a:rPr>
          </a:br>
          <a:r>
            <a:rPr lang="en-US" sz="1800" b="0" i="0" dirty="0">
              <a:solidFill>
                <a:schemeClr val="tx1"/>
              </a:solidFill>
            </a:rPr>
            <a:t>leaves</a:t>
          </a:r>
          <a:endParaRPr lang="en-US" sz="1800" dirty="0">
            <a:solidFill>
              <a:schemeClr val="tx1"/>
            </a:solidFill>
          </a:endParaRPr>
        </a:p>
      </dgm:t>
    </dgm:pt>
    <dgm:pt modelId="{0A0551DE-3B2A-4CC7-979D-8C08F2283FE1}" type="parTrans" cxnId="{B4531634-7B71-4131-A04E-478CF0717298}">
      <dgm:prSet/>
      <dgm:spPr/>
      <dgm:t>
        <a:bodyPr/>
        <a:lstStyle/>
        <a:p>
          <a:endParaRPr lang="en-US"/>
        </a:p>
      </dgm:t>
    </dgm:pt>
    <dgm:pt modelId="{9233E5CD-7A03-4909-B41D-F28475E07AC2}" type="sibTrans" cxnId="{B4531634-7B71-4131-A04E-478CF0717298}">
      <dgm:prSet/>
      <dgm:spPr/>
      <dgm:t>
        <a:bodyPr/>
        <a:lstStyle/>
        <a:p>
          <a:endParaRPr lang="en-US"/>
        </a:p>
      </dgm:t>
    </dgm:pt>
    <dgm:pt modelId="{40862321-C029-4177-9EAE-8E875BEC7125}">
      <dgm:prSet phldrT="[Text]" custT="1"/>
      <dgm:spPr>
        <a:solidFill>
          <a:srgbClr val="FFCC66">
            <a:alpha val="75000"/>
          </a:srgbClr>
        </a:solidFill>
      </dgm:spPr>
      <dgm:t>
        <a:bodyPr/>
        <a:lstStyle/>
        <a:p>
          <a:r>
            <a:rPr lang="en-US" sz="1800" b="0" i="0" dirty="0">
              <a:solidFill>
                <a:schemeClr val="tx1"/>
              </a:solidFill>
            </a:rPr>
            <a:t>Seaweed</a:t>
          </a:r>
          <a:endParaRPr lang="en-US" sz="1800" dirty="0">
            <a:solidFill>
              <a:schemeClr val="tx1"/>
            </a:solidFill>
          </a:endParaRPr>
        </a:p>
      </dgm:t>
    </dgm:pt>
    <dgm:pt modelId="{6A3653C2-D68D-4C6A-846A-922B09CB5E5F}" type="parTrans" cxnId="{77B545E7-0F79-49EA-8CD4-BC3BA9CC1C09}">
      <dgm:prSet/>
      <dgm:spPr/>
      <dgm:t>
        <a:bodyPr/>
        <a:lstStyle/>
        <a:p>
          <a:endParaRPr lang="en-US"/>
        </a:p>
      </dgm:t>
    </dgm:pt>
    <dgm:pt modelId="{99D6E6D9-1A4F-4C90-B537-8362DF6F2A63}" type="sibTrans" cxnId="{77B545E7-0F79-49EA-8CD4-BC3BA9CC1C09}">
      <dgm:prSet/>
      <dgm:spPr/>
      <dgm:t>
        <a:bodyPr/>
        <a:lstStyle/>
        <a:p>
          <a:endParaRPr lang="en-US"/>
        </a:p>
      </dgm:t>
    </dgm:pt>
    <dgm:pt modelId="{6EB7CE94-7C56-43E3-A4C8-719EDFEE66A3}">
      <dgm:prSet phldrT="[Text]" custT="1"/>
      <dgm:spPr>
        <a:solidFill>
          <a:srgbClr val="FFCC66">
            <a:alpha val="75000"/>
          </a:srgbClr>
        </a:solidFill>
      </dgm:spPr>
      <dgm:t>
        <a:bodyPr/>
        <a:lstStyle/>
        <a:p>
          <a:r>
            <a:rPr lang="en-US" sz="1800" b="0" i="0" dirty="0">
              <a:solidFill>
                <a:schemeClr val="tx1"/>
              </a:solidFill>
            </a:rPr>
            <a:t>Japanese herbs</a:t>
          </a:r>
          <a:endParaRPr lang="en-US" sz="1800" dirty="0">
            <a:solidFill>
              <a:schemeClr val="tx1"/>
            </a:solidFill>
          </a:endParaRPr>
        </a:p>
      </dgm:t>
    </dgm:pt>
    <dgm:pt modelId="{07EAE148-7BFB-4D53-A84C-D2D3B09B3A82}" type="parTrans" cxnId="{13AE09FF-9B60-4607-804B-BFF7035344DD}">
      <dgm:prSet/>
      <dgm:spPr/>
      <dgm:t>
        <a:bodyPr/>
        <a:lstStyle/>
        <a:p>
          <a:endParaRPr lang="en-US"/>
        </a:p>
      </dgm:t>
    </dgm:pt>
    <dgm:pt modelId="{069F6713-9413-4144-ACF4-E5EAFBCE975F}" type="sibTrans" cxnId="{13AE09FF-9B60-4607-804B-BFF7035344DD}">
      <dgm:prSet/>
      <dgm:spPr/>
      <dgm:t>
        <a:bodyPr/>
        <a:lstStyle/>
        <a:p>
          <a:endParaRPr lang="en-US"/>
        </a:p>
      </dgm:t>
    </dgm:pt>
    <dgm:pt modelId="{DDDFD740-69FC-41F9-A22B-866C60D854A5}">
      <dgm:prSet phldrT="[Text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294658C8-7D54-41C9-AA89-EE78E0EB50DB}" type="sibTrans" cxnId="{CB3FB775-2F34-40FA-A280-61C0F0F434B6}">
      <dgm:prSet/>
      <dgm:spPr/>
      <dgm:t>
        <a:bodyPr/>
        <a:lstStyle/>
        <a:p>
          <a:endParaRPr lang="en-US"/>
        </a:p>
      </dgm:t>
    </dgm:pt>
    <dgm:pt modelId="{B9BFB005-C130-4E80-A353-AF495DEA5AB1}" type="parTrans" cxnId="{CB3FB775-2F34-40FA-A280-61C0F0F434B6}">
      <dgm:prSet/>
      <dgm:spPr/>
      <dgm:t>
        <a:bodyPr/>
        <a:lstStyle/>
        <a:p>
          <a:endParaRPr lang="en-US"/>
        </a:p>
      </dgm:t>
    </dgm:pt>
    <dgm:pt modelId="{8A50EFA1-3533-4679-8A02-33BC30864846}" type="pres">
      <dgm:prSet presAssocID="{290A3617-B447-4E55-95F7-0C546F36368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D47287-319E-4292-9D33-1AF3573DF264}" type="pres">
      <dgm:prSet presAssocID="{290A3617-B447-4E55-95F7-0C546F363683}" presName="dummyMaxCanvas" presStyleCnt="0"/>
      <dgm:spPr/>
    </dgm:pt>
    <dgm:pt modelId="{1D1A2E50-7F96-4A64-8FDC-392573C01B19}" type="pres">
      <dgm:prSet presAssocID="{290A3617-B447-4E55-95F7-0C546F363683}" presName="parentComposite" presStyleCnt="0"/>
      <dgm:spPr/>
    </dgm:pt>
    <dgm:pt modelId="{C7F72835-B16B-4421-8322-7EA5257216FB}" type="pres">
      <dgm:prSet presAssocID="{290A3617-B447-4E55-95F7-0C546F363683}" presName="parent1" presStyleLbl="alignAccFollowNode1" presStyleIdx="0" presStyleCnt="4" custScaleX="112093" custScaleY="11768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9F6E145-4468-40FF-93F2-A7BB29F324E1}" type="pres">
      <dgm:prSet presAssocID="{290A3617-B447-4E55-95F7-0C546F363683}" presName="parent2" presStyleLbl="alignAccFollowNode1" presStyleIdx="1" presStyleCnt="4" custScaleX="102135" custScaleY="77505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CFA3C022-C709-411C-9348-60B822A60B46}" type="pres">
      <dgm:prSet presAssocID="{290A3617-B447-4E55-95F7-0C546F363683}" presName="childrenComposite" presStyleCnt="0"/>
      <dgm:spPr/>
    </dgm:pt>
    <dgm:pt modelId="{BF7EFE21-8A3F-4E4C-93AB-77999370D1E9}" type="pres">
      <dgm:prSet presAssocID="{290A3617-B447-4E55-95F7-0C546F363683}" presName="dummyMaxCanvas_ChildArea" presStyleCnt="0"/>
      <dgm:spPr/>
    </dgm:pt>
    <dgm:pt modelId="{D74EFA17-C081-49E8-9E35-2D8C241279DD}" type="pres">
      <dgm:prSet presAssocID="{290A3617-B447-4E55-95F7-0C546F363683}" presName="fulcrum" presStyleLbl="alignAccFollowNode1" presStyleIdx="2" presStyleCnt="4" custLinFactNeighborX="-4519" custLinFactNeighborY="2356"/>
      <dgm:spPr>
        <a:solidFill>
          <a:srgbClr val="FFCC66">
            <a:alpha val="50000"/>
          </a:srgbClr>
        </a:solidFill>
      </dgm:spPr>
    </dgm:pt>
    <dgm:pt modelId="{F95A54E2-8B98-4307-A5D9-5D8827EDF18E}" type="pres">
      <dgm:prSet presAssocID="{290A3617-B447-4E55-95F7-0C546F363683}" presName="balance_23" presStyleLbl="alignAccFollowNode1" presStyleIdx="3" presStyleCnt="4" custScaleX="112900" custScaleY="144444" custLinFactNeighborX="-707" custLinFactNeighborY="2816">
        <dgm:presLayoutVars>
          <dgm:bulletEnabled val="1"/>
        </dgm:presLayoutVars>
      </dgm:prSet>
      <dgm:spPr>
        <a:solidFill>
          <a:srgbClr val="FFCC66">
            <a:alpha val="50000"/>
          </a:srgbClr>
        </a:solidFill>
      </dgm:spPr>
    </dgm:pt>
    <dgm:pt modelId="{0810A8F5-A410-419B-891F-EDE3E82CEFFD}" type="pres">
      <dgm:prSet presAssocID="{290A3617-B447-4E55-95F7-0C546F363683}" presName="right_23_1" presStyleLbl="node1" presStyleIdx="0" presStyleCnt="5" custScaleX="116762" custScaleY="126407" custLinFactNeighborX="3820" custLinFactNeighborY="-18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C07C8-5793-42FA-8244-E1D1FF76C192}" type="pres">
      <dgm:prSet presAssocID="{290A3617-B447-4E55-95F7-0C546F363683}" presName="right_23_2" presStyleLbl="node1" presStyleIdx="1" presStyleCnt="5" custScaleX="116754" custScaleY="126242" custLinFactNeighborX="4775" custLinFactNeighborY="-43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6098E-7CF0-4BA3-AC13-FB912050B836}" type="pres">
      <dgm:prSet presAssocID="{290A3617-B447-4E55-95F7-0C546F363683}" presName="right_23_3" presStyleLbl="node1" presStyleIdx="2" presStyleCnt="5" custScaleX="116758" custScaleY="126268" custLinFactNeighborX="5730" custLinFactNeighborY="-68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401DE-1C86-44C0-81A3-06D22A21C747}" type="pres">
      <dgm:prSet presAssocID="{290A3617-B447-4E55-95F7-0C546F363683}" presName="left_23_1" presStyleLbl="node1" presStyleIdx="3" presStyleCnt="5" custScaleX="116853" custScaleY="126351" custLinFactNeighborY="-18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2CD5E-1063-497E-9215-4BBC3142C22B}" type="pres">
      <dgm:prSet presAssocID="{290A3617-B447-4E55-95F7-0C546F363683}" presName="left_23_2" presStyleLbl="node1" presStyleIdx="4" presStyleCnt="5" custScaleX="116695" custScaleY="126295" custLinFactNeighborX="1723" custLinFactNeighborY="-42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AAD1F5-5B53-478C-BF68-7777BAABD7E9}" srcId="{E020D62E-9599-4D90-B086-68C401A04C83}" destId="{A7C4C1AB-2CE2-4408-974B-731E5F1C6137}" srcOrd="0" destOrd="0" parTransId="{D84B71FE-B661-43DD-AC0E-2FC1CEC55206}" sibTransId="{08A31645-E415-4C88-A29B-A49CBDB8A75A}"/>
    <dgm:cxn modelId="{EDAE7310-06F1-4EFD-BA5E-B05A5CE06155}" type="presOf" srcId="{DDDFD740-69FC-41F9-A22B-866C60D854A5}" destId="{89F6E145-4468-40FF-93F2-A7BB29F324E1}" srcOrd="0" destOrd="0" presId="urn:microsoft.com/office/officeart/2005/8/layout/balance1"/>
    <dgm:cxn modelId="{13AE09FF-9B60-4607-804B-BFF7035344DD}" srcId="{DDDFD740-69FC-41F9-A22B-866C60D854A5}" destId="{6EB7CE94-7C56-43E3-A4C8-719EDFEE66A3}" srcOrd="2" destOrd="0" parTransId="{07EAE148-7BFB-4D53-A84C-D2D3B09B3A82}" sibTransId="{069F6713-9413-4144-ACF4-E5EAFBCE975F}"/>
    <dgm:cxn modelId="{4AFB5FAC-C622-42C2-8C8E-F4DB960C44CE}" srcId="{E020D62E-9599-4D90-B086-68C401A04C83}" destId="{DBF66876-6B7A-4273-9154-DF5322FA8A0B}" srcOrd="1" destOrd="0" parTransId="{A3A84299-9033-48E9-8159-D0FC2B04C115}" sibTransId="{CBD1A4DE-F197-4CCF-8F83-287071F47414}"/>
    <dgm:cxn modelId="{23071D10-B854-41EC-BD28-29AB2E222DC4}" type="presOf" srcId="{290A3617-B447-4E55-95F7-0C546F363683}" destId="{8A50EFA1-3533-4679-8A02-33BC30864846}" srcOrd="0" destOrd="0" presId="urn:microsoft.com/office/officeart/2005/8/layout/balance1"/>
    <dgm:cxn modelId="{44410EC2-D997-435D-ADCE-34E0BCF9F0C8}" type="presOf" srcId="{9E9A9C56-93F2-44FF-97A1-8AC5EA44C523}" destId="{0810A8F5-A410-419B-891F-EDE3E82CEFFD}" srcOrd="0" destOrd="0" presId="urn:microsoft.com/office/officeart/2005/8/layout/balance1"/>
    <dgm:cxn modelId="{2B10A7EF-4DE3-4E4D-B112-2D3FF5FF32E2}" type="presOf" srcId="{E020D62E-9599-4D90-B086-68C401A04C83}" destId="{C7F72835-B16B-4421-8322-7EA5257216FB}" srcOrd="0" destOrd="0" presId="urn:microsoft.com/office/officeart/2005/8/layout/balance1"/>
    <dgm:cxn modelId="{CB3FB775-2F34-40FA-A280-61C0F0F434B6}" srcId="{290A3617-B447-4E55-95F7-0C546F363683}" destId="{DDDFD740-69FC-41F9-A22B-866C60D854A5}" srcOrd="1" destOrd="0" parTransId="{B9BFB005-C130-4E80-A353-AF495DEA5AB1}" sibTransId="{294658C8-7D54-41C9-AA89-EE78E0EB50DB}"/>
    <dgm:cxn modelId="{5238E42B-A52E-475C-825F-1505A6810B35}" type="presOf" srcId="{40862321-C029-4177-9EAE-8E875BEC7125}" destId="{835C07C8-5793-42FA-8244-E1D1FF76C192}" srcOrd="0" destOrd="0" presId="urn:microsoft.com/office/officeart/2005/8/layout/balance1"/>
    <dgm:cxn modelId="{B4531634-7B71-4131-A04E-478CF0717298}" srcId="{DDDFD740-69FC-41F9-A22B-866C60D854A5}" destId="{9E9A9C56-93F2-44FF-97A1-8AC5EA44C523}" srcOrd="0" destOrd="0" parTransId="{0A0551DE-3B2A-4CC7-979D-8C08F2283FE1}" sibTransId="{9233E5CD-7A03-4909-B41D-F28475E07AC2}"/>
    <dgm:cxn modelId="{EC72AF00-0F9E-4FD2-BC4C-00B1F69DE5AC}" type="presOf" srcId="{A7C4C1AB-2CE2-4408-974B-731E5F1C6137}" destId="{FD4401DE-1C86-44C0-81A3-06D22A21C747}" srcOrd="0" destOrd="0" presId="urn:microsoft.com/office/officeart/2005/8/layout/balance1"/>
    <dgm:cxn modelId="{74EE5988-D24F-431A-AA61-7BAA2A6C76EF}" type="presOf" srcId="{DBF66876-6B7A-4273-9154-DF5322FA8A0B}" destId="{41B2CD5E-1063-497E-9215-4BBC3142C22B}" srcOrd="0" destOrd="0" presId="urn:microsoft.com/office/officeart/2005/8/layout/balance1"/>
    <dgm:cxn modelId="{0DB4E2A3-784F-4957-B5CC-D9179504EDA2}" type="presOf" srcId="{6EB7CE94-7C56-43E3-A4C8-719EDFEE66A3}" destId="{71E6098E-7CF0-4BA3-AC13-FB912050B836}" srcOrd="0" destOrd="0" presId="urn:microsoft.com/office/officeart/2005/8/layout/balance1"/>
    <dgm:cxn modelId="{77B545E7-0F79-49EA-8CD4-BC3BA9CC1C09}" srcId="{DDDFD740-69FC-41F9-A22B-866C60D854A5}" destId="{40862321-C029-4177-9EAE-8E875BEC7125}" srcOrd="1" destOrd="0" parTransId="{6A3653C2-D68D-4C6A-846A-922B09CB5E5F}" sibTransId="{99D6E6D9-1A4F-4C90-B537-8362DF6F2A63}"/>
    <dgm:cxn modelId="{3A5B183A-198B-4C42-A3CF-B6BB62B6CCAE}" srcId="{290A3617-B447-4E55-95F7-0C546F363683}" destId="{E020D62E-9599-4D90-B086-68C401A04C83}" srcOrd="0" destOrd="0" parTransId="{0D98ACB7-9CBA-406D-B85F-B42959B2436A}" sibTransId="{305C4B0C-FBA7-4367-B9B0-9BCC069356BC}"/>
    <dgm:cxn modelId="{24A862DE-8910-415C-849A-9463BADCED0F}" type="presParOf" srcId="{8A50EFA1-3533-4679-8A02-33BC30864846}" destId="{14D47287-319E-4292-9D33-1AF3573DF264}" srcOrd="0" destOrd="0" presId="urn:microsoft.com/office/officeart/2005/8/layout/balance1"/>
    <dgm:cxn modelId="{64072ADE-7129-4410-BFE8-72A0500DBBCA}" type="presParOf" srcId="{8A50EFA1-3533-4679-8A02-33BC30864846}" destId="{1D1A2E50-7F96-4A64-8FDC-392573C01B19}" srcOrd="1" destOrd="0" presId="urn:microsoft.com/office/officeart/2005/8/layout/balance1"/>
    <dgm:cxn modelId="{50AC2278-0BC2-4EA2-BB0B-92B8E2EC5F53}" type="presParOf" srcId="{1D1A2E50-7F96-4A64-8FDC-392573C01B19}" destId="{C7F72835-B16B-4421-8322-7EA5257216FB}" srcOrd="0" destOrd="0" presId="urn:microsoft.com/office/officeart/2005/8/layout/balance1"/>
    <dgm:cxn modelId="{6D7479EB-0113-42CA-A2AF-841B1661F29B}" type="presParOf" srcId="{1D1A2E50-7F96-4A64-8FDC-392573C01B19}" destId="{89F6E145-4468-40FF-93F2-A7BB29F324E1}" srcOrd="1" destOrd="0" presId="urn:microsoft.com/office/officeart/2005/8/layout/balance1"/>
    <dgm:cxn modelId="{72FD0497-E76B-4197-9DED-BC9F0445408D}" type="presParOf" srcId="{8A50EFA1-3533-4679-8A02-33BC30864846}" destId="{CFA3C022-C709-411C-9348-60B822A60B46}" srcOrd="2" destOrd="0" presId="urn:microsoft.com/office/officeart/2005/8/layout/balance1"/>
    <dgm:cxn modelId="{C64B6A72-A9A8-45D1-9140-DCF77B18263B}" type="presParOf" srcId="{CFA3C022-C709-411C-9348-60B822A60B46}" destId="{BF7EFE21-8A3F-4E4C-93AB-77999370D1E9}" srcOrd="0" destOrd="0" presId="urn:microsoft.com/office/officeart/2005/8/layout/balance1"/>
    <dgm:cxn modelId="{59E54DB6-76AE-4FC1-A288-D805DFF59ED6}" type="presParOf" srcId="{CFA3C022-C709-411C-9348-60B822A60B46}" destId="{D74EFA17-C081-49E8-9E35-2D8C241279DD}" srcOrd="1" destOrd="0" presId="urn:microsoft.com/office/officeart/2005/8/layout/balance1"/>
    <dgm:cxn modelId="{5B67BB06-9DF4-4362-9A1B-E3F1937BCF99}" type="presParOf" srcId="{CFA3C022-C709-411C-9348-60B822A60B46}" destId="{F95A54E2-8B98-4307-A5D9-5D8827EDF18E}" srcOrd="2" destOrd="0" presId="urn:microsoft.com/office/officeart/2005/8/layout/balance1"/>
    <dgm:cxn modelId="{D440A6F5-3434-4400-874C-956F18143926}" type="presParOf" srcId="{CFA3C022-C709-411C-9348-60B822A60B46}" destId="{0810A8F5-A410-419B-891F-EDE3E82CEFFD}" srcOrd="3" destOrd="0" presId="urn:microsoft.com/office/officeart/2005/8/layout/balance1"/>
    <dgm:cxn modelId="{BDE7181C-82E9-4673-B5D4-F3B818D9B43A}" type="presParOf" srcId="{CFA3C022-C709-411C-9348-60B822A60B46}" destId="{835C07C8-5793-42FA-8244-E1D1FF76C192}" srcOrd="4" destOrd="0" presId="urn:microsoft.com/office/officeart/2005/8/layout/balance1"/>
    <dgm:cxn modelId="{980931E7-A7A9-44F8-9A07-7B40D1BD23BC}" type="presParOf" srcId="{CFA3C022-C709-411C-9348-60B822A60B46}" destId="{71E6098E-7CF0-4BA3-AC13-FB912050B836}" srcOrd="5" destOrd="0" presId="urn:microsoft.com/office/officeart/2005/8/layout/balance1"/>
    <dgm:cxn modelId="{15C495F4-AB9C-400C-9341-27145F039C2B}" type="presParOf" srcId="{CFA3C022-C709-411C-9348-60B822A60B46}" destId="{FD4401DE-1C86-44C0-81A3-06D22A21C747}" srcOrd="6" destOrd="0" presId="urn:microsoft.com/office/officeart/2005/8/layout/balance1"/>
    <dgm:cxn modelId="{116E34F0-359F-401E-95ED-A74B8F84DA65}" type="presParOf" srcId="{CFA3C022-C709-411C-9348-60B822A60B46}" destId="{41B2CD5E-1063-497E-9215-4BBC3142C22B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AB8B5-65F3-4B49-ABAE-99EAD3610C40}">
      <dsp:nvSpPr>
        <dsp:cNvPr id="0" name=""/>
        <dsp:cNvSpPr/>
      </dsp:nvSpPr>
      <dsp:spPr>
        <a:xfrm>
          <a:off x="1202842" y="214162"/>
          <a:ext cx="4184861" cy="143934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64A42-EA35-4050-82C1-19AEA124D7F6}">
      <dsp:nvSpPr>
        <dsp:cNvPr id="0" name=""/>
        <dsp:cNvSpPr/>
      </dsp:nvSpPr>
      <dsp:spPr>
        <a:xfrm>
          <a:off x="2891958" y="3818730"/>
          <a:ext cx="816227" cy="522385"/>
        </a:xfrm>
        <a:prstGeom prst="downArrow">
          <a:avLst/>
        </a:prstGeom>
        <a:solidFill>
          <a:schemeClr val="bg2">
            <a:lumMod val="20000"/>
            <a:lumOff val="80000"/>
            <a:alpha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B2833-12AA-445B-826A-245D8111F789}">
      <dsp:nvSpPr>
        <dsp:cNvPr id="0" name=""/>
        <dsp:cNvSpPr/>
      </dsp:nvSpPr>
      <dsp:spPr>
        <a:xfrm>
          <a:off x="-6" y="4305268"/>
          <a:ext cx="6529830" cy="979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Where do they come from?</a:t>
          </a:r>
        </a:p>
      </dsp:txBody>
      <dsp:txXfrm>
        <a:off x="-6" y="4305268"/>
        <a:ext cx="6529830" cy="979472"/>
      </dsp:txXfrm>
    </dsp:sp>
    <dsp:sp modelId="{47D5C615-B8E2-4CA4-8B07-4CD25C39A6D7}">
      <dsp:nvSpPr>
        <dsp:cNvPr id="0" name=""/>
        <dsp:cNvSpPr/>
      </dsp:nvSpPr>
      <dsp:spPr>
        <a:xfrm>
          <a:off x="2607355" y="1907767"/>
          <a:ext cx="1469208" cy="1469208"/>
        </a:xfrm>
        <a:prstGeom prst="ellipse">
          <a:avLst/>
        </a:prstGeom>
        <a:solidFill>
          <a:srgbClr val="FFCC66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chemeClr val="bg1"/>
              </a:solidFill>
            </a:rPr>
            <a:t>fulvic</a:t>
          </a:r>
          <a:r>
            <a:rPr lang="en-US" sz="2400" kern="1200" dirty="0">
              <a:solidFill>
                <a:schemeClr val="bg1"/>
              </a:solidFill>
            </a:rPr>
            <a:t> acid</a:t>
          </a:r>
        </a:p>
      </dsp:txBody>
      <dsp:txXfrm>
        <a:off x="2822516" y="2122928"/>
        <a:ext cx="1038886" cy="1038886"/>
      </dsp:txXfrm>
    </dsp:sp>
    <dsp:sp modelId="{E7683FFF-0B01-4610-A184-015D82173D24}">
      <dsp:nvSpPr>
        <dsp:cNvPr id="0" name=""/>
        <dsp:cNvSpPr/>
      </dsp:nvSpPr>
      <dsp:spPr>
        <a:xfrm>
          <a:off x="1701624" y="785244"/>
          <a:ext cx="1330868" cy="1330868"/>
        </a:xfrm>
        <a:prstGeom prst="ellipse">
          <a:avLst/>
        </a:prstGeom>
        <a:solidFill>
          <a:srgbClr val="FFCC66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</a:rPr>
            <a:t>citric acid</a:t>
          </a:r>
        </a:p>
      </dsp:txBody>
      <dsp:txXfrm>
        <a:off x="1896525" y="980145"/>
        <a:ext cx="941066" cy="941066"/>
      </dsp:txXfrm>
    </dsp:sp>
    <dsp:sp modelId="{EE55A87F-096D-47E7-8428-207953A7BBBA}">
      <dsp:nvSpPr>
        <dsp:cNvPr id="0" name=""/>
        <dsp:cNvSpPr/>
      </dsp:nvSpPr>
      <dsp:spPr>
        <a:xfrm>
          <a:off x="3667693" y="968443"/>
          <a:ext cx="1176454" cy="1176454"/>
        </a:xfrm>
        <a:prstGeom prst="ellipse">
          <a:avLst/>
        </a:prstGeom>
        <a:solidFill>
          <a:srgbClr val="FFCC66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acerola</a:t>
          </a:r>
        </a:p>
      </dsp:txBody>
      <dsp:txXfrm>
        <a:off x="3839981" y="1140731"/>
        <a:ext cx="831878" cy="831878"/>
      </dsp:txXfrm>
    </dsp:sp>
    <dsp:sp modelId="{B7C10C8E-4C6F-4F21-B391-A73CA4E0A23F}">
      <dsp:nvSpPr>
        <dsp:cNvPr id="0" name=""/>
        <dsp:cNvSpPr/>
      </dsp:nvSpPr>
      <dsp:spPr>
        <a:xfrm>
          <a:off x="1013091" y="27074"/>
          <a:ext cx="4561410" cy="365669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72835-B16B-4421-8322-7EA5257216FB}">
      <dsp:nvSpPr>
        <dsp:cNvPr id="0" name=""/>
        <dsp:cNvSpPr/>
      </dsp:nvSpPr>
      <dsp:spPr>
        <a:xfrm>
          <a:off x="1786244" y="-33640"/>
          <a:ext cx="1535658" cy="895666"/>
        </a:xfrm>
        <a:prstGeom prst="roundRect">
          <a:avLst>
            <a:gd name="adj" fmla="val 10000"/>
          </a:avLst>
        </a:prstGeom>
        <a:solidFill>
          <a:schemeClr val="accent2">
            <a:alpha val="7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/>
            <a:t>Minerals from</a:t>
          </a:r>
          <a:r>
            <a:rPr lang="en-US" sz="1800" kern="1200" dirty="0"/>
            <a:t/>
          </a:r>
          <a:br>
            <a:rPr lang="en-US" sz="1800" kern="1200" dirty="0"/>
          </a:br>
          <a:r>
            <a:rPr lang="en-US" sz="1800" kern="1200" dirty="0"/>
            <a:t> </a:t>
          </a:r>
          <a:r>
            <a:rPr lang="en-US" sz="1800" b="0" i="0" kern="1200" dirty="0"/>
            <a:t>ancient plant-derived layer</a:t>
          </a:r>
          <a:endParaRPr lang="en-US" sz="1600" kern="1200" dirty="0"/>
        </a:p>
      </dsp:txBody>
      <dsp:txXfrm>
        <a:off x="1812477" y="-7407"/>
        <a:ext cx="1483192" cy="843200"/>
      </dsp:txXfrm>
    </dsp:sp>
    <dsp:sp modelId="{89F6E145-4468-40FF-93F2-A7BB29F324E1}">
      <dsp:nvSpPr>
        <dsp:cNvPr id="0" name=""/>
        <dsp:cNvSpPr/>
      </dsp:nvSpPr>
      <dsp:spPr>
        <a:xfrm>
          <a:off x="3833325" y="119245"/>
          <a:ext cx="1399235" cy="58989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3850602" y="136522"/>
        <a:ext cx="1364681" cy="555339"/>
      </dsp:txXfrm>
    </dsp:sp>
    <dsp:sp modelId="{D74EFA17-C081-49E8-9E35-2D8C241279DD}">
      <dsp:nvSpPr>
        <dsp:cNvPr id="0" name=""/>
        <dsp:cNvSpPr/>
      </dsp:nvSpPr>
      <dsp:spPr>
        <a:xfrm>
          <a:off x="3198192" y="3268331"/>
          <a:ext cx="570827" cy="570827"/>
        </a:xfrm>
        <a:prstGeom prst="triangle">
          <a:avLst/>
        </a:prstGeom>
        <a:solidFill>
          <a:srgbClr val="FFCC66">
            <a:alpha val="5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A54E2-8B98-4307-A5D9-5D8827EDF18E}">
      <dsp:nvSpPr>
        <dsp:cNvPr id="0" name=""/>
        <dsp:cNvSpPr/>
      </dsp:nvSpPr>
      <dsp:spPr>
        <a:xfrm rot="240000">
          <a:off x="1342771" y="2960549"/>
          <a:ext cx="4279451" cy="392840"/>
        </a:xfrm>
        <a:prstGeom prst="rect">
          <a:avLst/>
        </a:prstGeom>
        <a:solidFill>
          <a:srgbClr val="FFCC66">
            <a:alpha val="5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0A8F5-A410-419B-891F-EDE3E82CEFFD}">
      <dsp:nvSpPr>
        <dsp:cNvPr id="0" name=""/>
        <dsp:cNvSpPr/>
      </dsp:nvSpPr>
      <dsp:spPr>
        <a:xfrm rot="240000">
          <a:off x="3795124" y="2202868"/>
          <a:ext cx="1591109" cy="814598"/>
        </a:xfrm>
        <a:prstGeom prst="roundRect">
          <a:avLst/>
        </a:prstGeom>
        <a:solidFill>
          <a:srgbClr val="FFCC66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>
              <a:solidFill>
                <a:schemeClr val="tx1"/>
              </a:solidFill>
            </a:rPr>
            <a:t>Tree</a:t>
          </a:r>
          <a:br>
            <a:rPr lang="en-US" sz="1800" b="0" i="0" kern="1200" dirty="0">
              <a:solidFill>
                <a:schemeClr val="tx1"/>
              </a:solidFill>
            </a:rPr>
          </a:br>
          <a:r>
            <a:rPr lang="en-US" sz="1800" b="0" i="0" kern="1200" dirty="0">
              <a:solidFill>
                <a:schemeClr val="tx1"/>
              </a:solidFill>
            </a:rPr>
            <a:t>leaves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834889" y="2242633"/>
        <a:ext cx="1511579" cy="735068"/>
      </dsp:txXfrm>
    </dsp:sp>
    <dsp:sp modelId="{835C07C8-5793-42FA-8244-E1D1FF76C192}">
      <dsp:nvSpPr>
        <dsp:cNvPr id="0" name=""/>
        <dsp:cNvSpPr/>
      </dsp:nvSpPr>
      <dsp:spPr>
        <a:xfrm rot="240000">
          <a:off x="3858057" y="1336734"/>
          <a:ext cx="1591081" cy="813392"/>
        </a:xfrm>
        <a:prstGeom prst="roundRect">
          <a:avLst/>
        </a:prstGeom>
        <a:solidFill>
          <a:srgbClr val="FFCC66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>
              <a:solidFill>
                <a:schemeClr val="tx1"/>
              </a:solidFill>
            </a:rPr>
            <a:t>Seaweed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897764" y="1376441"/>
        <a:ext cx="1511667" cy="733978"/>
      </dsp:txXfrm>
    </dsp:sp>
    <dsp:sp modelId="{71E6098E-7CF0-4BA3-AC13-FB912050B836}">
      <dsp:nvSpPr>
        <dsp:cNvPr id="0" name=""/>
        <dsp:cNvSpPr/>
      </dsp:nvSpPr>
      <dsp:spPr>
        <a:xfrm rot="240000">
          <a:off x="3920954" y="481880"/>
          <a:ext cx="1591124" cy="813579"/>
        </a:xfrm>
        <a:prstGeom prst="roundRect">
          <a:avLst/>
        </a:prstGeom>
        <a:solidFill>
          <a:srgbClr val="FFCC66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>
              <a:solidFill>
                <a:schemeClr val="tx1"/>
              </a:solidFill>
            </a:rPr>
            <a:t>Japanese herbs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60670" y="521596"/>
        <a:ext cx="1511692" cy="734147"/>
      </dsp:txXfrm>
    </dsp:sp>
    <dsp:sp modelId="{FD4401DE-1C86-44C0-81A3-06D22A21C747}">
      <dsp:nvSpPr>
        <dsp:cNvPr id="0" name=""/>
        <dsp:cNvSpPr/>
      </dsp:nvSpPr>
      <dsp:spPr>
        <a:xfrm rot="240000">
          <a:off x="1780835" y="2064681"/>
          <a:ext cx="1592429" cy="814096"/>
        </a:xfrm>
        <a:prstGeom prst="roundRect">
          <a:avLst/>
        </a:prstGeom>
        <a:solidFill>
          <a:srgbClr val="FFCC66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>
              <a:solidFill>
                <a:schemeClr val="tx1"/>
              </a:solidFill>
            </a:rPr>
            <a:t>Resveratol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20576" y="2104422"/>
        <a:ext cx="1512947" cy="734614"/>
      </dsp:txXfrm>
    </dsp:sp>
    <dsp:sp modelId="{41B2CD5E-1063-497E-9215-4BBC3142C22B}">
      <dsp:nvSpPr>
        <dsp:cNvPr id="0" name=""/>
        <dsp:cNvSpPr/>
      </dsp:nvSpPr>
      <dsp:spPr>
        <a:xfrm rot="240000">
          <a:off x="1855674" y="1204998"/>
          <a:ext cx="1590217" cy="813840"/>
        </a:xfrm>
        <a:prstGeom prst="roundRect">
          <a:avLst/>
        </a:prstGeom>
        <a:solidFill>
          <a:srgbClr val="FFCC66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err="1">
              <a:solidFill>
                <a:schemeClr val="tx1"/>
              </a:solidFill>
            </a:rPr>
            <a:t>Replan</a:t>
          </a:r>
          <a:r>
            <a:rPr lang="en-US" sz="1800" b="0" i="0" kern="1200">
              <a:solidFill>
                <a:schemeClr val="tx1"/>
              </a:solidFill>
            </a:rPr>
            <a:t> mineral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95402" y="1244726"/>
        <a:ext cx="1510761" cy="734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E84E6-5AC8-42F2-98F2-C6F2BF96D484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7F0FF-82AE-4D8B-A463-C14A9A27F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7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F0FF-82AE-4D8B-A463-C14A9A27F5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5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7F0FF-82AE-4D8B-A463-C14A9A27F5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0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28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e2max.pro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BECF5-A033-41F0-A4A0-E8878380F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5C751-C6E2-4441-B46F-BEC4E34E1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F25F4-4FB0-47C1-94B4-6DBC8562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AFBB-DE17-4200-8C4C-B851B2E0DB4D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3D8D9-39DB-44CE-B407-9A05DDB8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271CB-A67B-4D60-A2A2-87C078DA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E80-B06E-407B-BB2D-5296F0C98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5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997BB-2B43-4B82-B6CF-B1A08255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E8C52-4F5D-4D26-9CB8-158D7E522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F2448-8CD3-4742-A972-2734EEF1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AFBB-DE17-4200-8C4C-B851B2E0DB4D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B42AF-E6DE-48F5-8447-CBBF9B1A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C252D-6A78-4522-AEC0-88BCF81F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E80-B06E-407B-BB2D-5296F0C98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C6701A-EB8C-48AA-A90F-BFC7CA085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76EA6-4D24-44CE-B049-878E1EA86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62EB8-68C0-4E44-94F0-65D832D29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AFBB-DE17-4200-8C4C-B851B2E0DB4D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935E5-16AA-4096-8A6B-D2B1F1F7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A5225-08C4-4722-9071-E064632E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E80-B06E-407B-BB2D-5296F0C98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2828896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279400" y="254000"/>
            <a:ext cx="11633200" cy="6301830"/>
          </a:xfrm>
          <a:prstGeom prst="rect">
            <a:avLst/>
          </a:prstGeom>
          <a:ln w="63500">
            <a:solidFill>
              <a:srgbClr val="ECECEC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grpSp>
        <p:nvGrpSpPr>
          <p:cNvPr id="16" name="Group 16"/>
          <p:cNvGrpSpPr/>
          <p:nvPr/>
        </p:nvGrpSpPr>
        <p:grpSpPr>
          <a:xfrm>
            <a:off x="10163185" y="6036046"/>
            <a:ext cx="1533829" cy="283781"/>
            <a:chOff x="0" y="0"/>
            <a:chExt cx="3067657" cy="567559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562942" cy="56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6" y="0"/>
                  </a:moveTo>
                  <a:lnTo>
                    <a:pt x="2244" y="0"/>
                  </a:lnTo>
                  <a:cubicBezTo>
                    <a:pt x="1002" y="0"/>
                    <a:pt x="0" y="1040"/>
                    <a:pt x="0" y="2280"/>
                  </a:cubicBezTo>
                  <a:lnTo>
                    <a:pt x="0" y="19320"/>
                  </a:lnTo>
                  <a:cubicBezTo>
                    <a:pt x="0" y="20560"/>
                    <a:pt x="1002" y="21600"/>
                    <a:pt x="2244" y="21600"/>
                  </a:cubicBezTo>
                  <a:lnTo>
                    <a:pt x="19356" y="21600"/>
                  </a:lnTo>
                  <a:cubicBezTo>
                    <a:pt x="20558" y="21600"/>
                    <a:pt x="21600" y="20560"/>
                    <a:pt x="21600" y="19320"/>
                  </a:cubicBezTo>
                  <a:lnTo>
                    <a:pt x="21600" y="2280"/>
                  </a:lnTo>
                  <a:cubicBezTo>
                    <a:pt x="21600" y="1040"/>
                    <a:pt x="20558" y="0"/>
                    <a:pt x="19356" y="0"/>
                  </a:cubicBezTo>
                  <a:close/>
                  <a:moveTo>
                    <a:pt x="18314" y="2280"/>
                  </a:moveTo>
                  <a:lnTo>
                    <a:pt x="18314" y="5560"/>
                  </a:lnTo>
                  <a:lnTo>
                    <a:pt x="16230" y="5560"/>
                  </a:lnTo>
                  <a:cubicBezTo>
                    <a:pt x="15429" y="5560"/>
                    <a:pt x="15028" y="5960"/>
                    <a:pt x="15028" y="6600"/>
                  </a:cubicBezTo>
                  <a:lnTo>
                    <a:pt x="15028" y="8640"/>
                  </a:lnTo>
                  <a:lnTo>
                    <a:pt x="18314" y="8640"/>
                  </a:lnTo>
                  <a:lnTo>
                    <a:pt x="18314" y="11920"/>
                  </a:lnTo>
                  <a:lnTo>
                    <a:pt x="15028" y="11920"/>
                  </a:lnTo>
                  <a:lnTo>
                    <a:pt x="15028" y="19320"/>
                  </a:lnTo>
                  <a:lnTo>
                    <a:pt x="11942" y="19320"/>
                  </a:lnTo>
                  <a:lnTo>
                    <a:pt x="11942" y="11920"/>
                  </a:lnTo>
                  <a:lnTo>
                    <a:pt x="9658" y="11920"/>
                  </a:lnTo>
                  <a:lnTo>
                    <a:pt x="9658" y="8640"/>
                  </a:lnTo>
                  <a:lnTo>
                    <a:pt x="11942" y="8640"/>
                  </a:lnTo>
                  <a:lnTo>
                    <a:pt x="11942" y="5960"/>
                  </a:lnTo>
                  <a:cubicBezTo>
                    <a:pt x="11942" y="3920"/>
                    <a:pt x="13585" y="2280"/>
                    <a:pt x="15629" y="2280"/>
                  </a:cubicBezTo>
                  <a:lnTo>
                    <a:pt x="18314" y="228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600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3" name="Shape 13"/>
            <p:cNvSpPr/>
            <p:nvPr/>
          </p:nvSpPr>
          <p:spPr>
            <a:xfrm>
              <a:off x="1668270" y="0"/>
              <a:ext cx="562943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99" y="7400"/>
                  </a:moveTo>
                  <a:cubicBezTo>
                    <a:pt x="10099" y="6400"/>
                    <a:pt x="9257" y="4320"/>
                    <a:pt x="7814" y="4320"/>
                  </a:cubicBezTo>
                  <a:cubicBezTo>
                    <a:pt x="7013" y="4320"/>
                    <a:pt x="6372" y="4760"/>
                    <a:pt x="6372" y="6200"/>
                  </a:cubicBezTo>
                  <a:cubicBezTo>
                    <a:pt x="6372" y="7400"/>
                    <a:pt x="7013" y="9280"/>
                    <a:pt x="8456" y="9280"/>
                  </a:cubicBezTo>
                  <a:cubicBezTo>
                    <a:pt x="8456" y="9280"/>
                    <a:pt x="10099" y="9080"/>
                    <a:pt x="10099" y="7400"/>
                  </a:cubicBezTo>
                  <a:close/>
                  <a:moveTo>
                    <a:pt x="9257" y="12760"/>
                  </a:moveTo>
                  <a:lnTo>
                    <a:pt x="9057" y="12760"/>
                  </a:lnTo>
                  <a:cubicBezTo>
                    <a:pt x="8656" y="12760"/>
                    <a:pt x="7814" y="12960"/>
                    <a:pt x="7013" y="13160"/>
                  </a:cubicBezTo>
                  <a:cubicBezTo>
                    <a:pt x="6372" y="13400"/>
                    <a:pt x="5570" y="13800"/>
                    <a:pt x="5570" y="14800"/>
                  </a:cubicBezTo>
                  <a:cubicBezTo>
                    <a:pt x="5570" y="16040"/>
                    <a:pt x="6572" y="17280"/>
                    <a:pt x="8656" y="17280"/>
                  </a:cubicBezTo>
                  <a:cubicBezTo>
                    <a:pt x="10299" y="17280"/>
                    <a:pt x="11301" y="16240"/>
                    <a:pt x="11301" y="15240"/>
                  </a:cubicBezTo>
                  <a:cubicBezTo>
                    <a:pt x="11301" y="14400"/>
                    <a:pt x="10700" y="13800"/>
                    <a:pt x="9257" y="12760"/>
                  </a:cubicBezTo>
                  <a:close/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98" y="0"/>
                    <a:pt x="19556" y="0"/>
                  </a:cubicBezTo>
                  <a:close/>
                  <a:moveTo>
                    <a:pt x="7814" y="18520"/>
                  </a:moveTo>
                  <a:cubicBezTo>
                    <a:pt x="4729" y="18520"/>
                    <a:pt x="3286" y="16880"/>
                    <a:pt x="3286" y="15440"/>
                  </a:cubicBezTo>
                  <a:cubicBezTo>
                    <a:pt x="3286" y="14800"/>
                    <a:pt x="3486" y="13600"/>
                    <a:pt x="4929" y="12760"/>
                  </a:cubicBezTo>
                  <a:cubicBezTo>
                    <a:pt x="5771" y="12160"/>
                    <a:pt x="6773" y="11960"/>
                    <a:pt x="8215" y="11720"/>
                  </a:cubicBezTo>
                  <a:cubicBezTo>
                    <a:pt x="8015" y="11520"/>
                    <a:pt x="8015" y="11320"/>
                    <a:pt x="8015" y="10720"/>
                  </a:cubicBezTo>
                  <a:cubicBezTo>
                    <a:pt x="8015" y="10520"/>
                    <a:pt x="8015" y="10520"/>
                    <a:pt x="8015" y="10080"/>
                  </a:cubicBezTo>
                  <a:lnTo>
                    <a:pt x="7614" y="10080"/>
                  </a:lnTo>
                  <a:cubicBezTo>
                    <a:pt x="5570" y="10080"/>
                    <a:pt x="4128" y="8640"/>
                    <a:pt x="4128" y="7000"/>
                  </a:cubicBezTo>
                  <a:cubicBezTo>
                    <a:pt x="4128" y="5160"/>
                    <a:pt x="5570" y="3120"/>
                    <a:pt x="8656" y="3120"/>
                  </a:cubicBezTo>
                  <a:lnTo>
                    <a:pt x="13184" y="3120"/>
                  </a:lnTo>
                  <a:lnTo>
                    <a:pt x="12744" y="3520"/>
                  </a:lnTo>
                  <a:lnTo>
                    <a:pt x="11942" y="4320"/>
                  </a:lnTo>
                  <a:lnTo>
                    <a:pt x="11101" y="4320"/>
                  </a:lnTo>
                  <a:cubicBezTo>
                    <a:pt x="11541" y="4760"/>
                    <a:pt x="12142" y="5360"/>
                    <a:pt x="12142" y="6600"/>
                  </a:cubicBezTo>
                  <a:cubicBezTo>
                    <a:pt x="12142" y="8240"/>
                    <a:pt x="11301" y="8840"/>
                    <a:pt x="10499" y="9480"/>
                  </a:cubicBezTo>
                  <a:cubicBezTo>
                    <a:pt x="10299" y="9680"/>
                    <a:pt x="10099" y="9880"/>
                    <a:pt x="10099" y="10280"/>
                  </a:cubicBezTo>
                  <a:cubicBezTo>
                    <a:pt x="10099" y="10720"/>
                    <a:pt x="10299" y="10920"/>
                    <a:pt x="10499" y="10920"/>
                  </a:cubicBezTo>
                  <a:cubicBezTo>
                    <a:pt x="10499" y="11120"/>
                    <a:pt x="10700" y="11120"/>
                    <a:pt x="10900" y="11320"/>
                  </a:cubicBezTo>
                  <a:cubicBezTo>
                    <a:pt x="11742" y="11960"/>
                    <a:pt x="12984" y="12560"/>
                    <a:pt x="12984" y="14400"/>
                  </a:cubicBezTo>
                  <a:cubicBezTo>
                    <a:pt x="12984" y="16240"/>
                    <a:pt x="11541" y="18520"/>
                    <a:pt x="7814" y="18520"/>
                  </a:cubicBezTo>
                  <a:close/>
                  <a:moveTo>
                    <a:pt x="18314" y="10920"/>
                  </a:moveTo>
                  <a:lnTo>
                    <a:pt x="16270" y="10920"/>
                  </a:lnTo>
                  <a:lnTo>
                    <a:pt x="16270" y="12960"/>
                  </a:lnTo>
                  <a:lnTo>
                    <a:pt x="15228" y="12960"/>
                  </a:lnTo>
                  <a:lnTo>
                    <a:pt x="15228" y="10920"/>
                  </a:lnTo>
                  <a:lnTo>
                    <a:pt x="12984" y="10920"/>
                  </a:lnTo>
                  <a:lnTo>
                    <a:pt x="12984" y="9680"/>
                  </a:lnTo>
                  <a:lnTo>
                    <a:pt x="15228" y="9680"/>
                  </a:lnTo>
                  <a:lnTo>
                    <a:pt x="15228" y="7640"/>
                  </a:lnTo>
                  <a:lnTo>
                    <a:pt x="16270" y="7640"/>
                  </a:lnTo>
                  <a:lnTo>
                    <a:pt x="16270" y="9680"/>
                  </a:lnTo>
                  <a:lnTo>
                    <a:pt x="18314" y="9680"/>
                  </a:lnTo>
                  <a:lnTo>
                    <a:pt x="18314" y="1092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600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4" name="Shape 14"/>
            <p:cNvSpPr/>
            <p:nvPr/>
          </p:nvSpPr>
          <p:spPr>
            <a:xfrm>
              <a:off x="2500097" y="0"/>
              <a:ext cx="567561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0" y="0"/>
                  </a:moveTo>
                  <a:lnTo>
                    <a:pt x="2080" y="0"/>
                  </a:lnTo>
                  <a:cubicBezTo>
                    <a:pt x="1040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0" y="21600"/>
                    <a:pt x="2080" y="21600"/>
                  </a:cubicBezTo>
                  <a:lnTo>
                    <a:pt x="19320" y="21600"/>
                  </a:lnTo>
                  <a:cubicBezTo>
                    <a:pt x="20560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60" y="0"/>
                    <a:pt x="19320" y="0"/>
                  </a:cubicBezTo>
                  <a:close/>
                  <a:moveTo>
                    <a:pt x="10680" y="6600"/>
                  </a:moveTo>
                  <a:cubicBezTo>
                    <a:pt x="13160" y="6600"/>
                    <a:pt x="15000" y="8560"/>
                    <a:pt x="15000" y="10920"/>
                  </a:cubicBezTo>
                  <a:cubicBezTo>
                    <a:pt x="15000" y="13280"/>
                    <a:pt x="13080" y="15240"/>
                    <a:pt x="10680" y="15240"/>
                  </a:cubicBezTo>
                  <a:cubicBezTo>
                    <a:pt x="8320" y="15240"/>
                    <a:pt x="6400" y="13280"/>
                    <a:pt x="6400" y="10920"/>
                  </a:cubicBezTo>
                  <a:cubicBezTo>
                    <a:pt x="6400" y="8560"/>
                    <a:pt x="8440" y="6600"/>
                    <a:pt x="10680" y="6600"/>
                  </a:cubicBezTo>
                  <a:close/>
                  <a:moveTo>
                    <a:pt x="2680" y="19360"/>
                  </a:moveTo>
                  <a:cubicBezTo>
                    <a:pt x="2280" y="19360"/>
                    <a:pt x="2080" y="19120"/>
                    <a:pt x="2080" y="18920"/>
                  </a:cubicBezTo>
                  <a:lnTo>
                    <a:pt x="2080" y="9680"/>
                  </a:lnTo>
                  <a:lnTo>
                    <a:pt x="4320" y="9680"/>
                  </a:lnTo>
                  <a:cubicBezTo>
                    <a:pt x="4320" y="10080"/>
                    <a:pt x="4320" y="10520"/>
                    <a:pt x="4320" y="10920"/>
                  </a:cubicBezTo>
                  <a:cubicBezTo>
                    <a:pt x="4320" y="14400"/>
                    <a:pt x="7200" y="17280"/>
                    <a:pt x="10680" y="17280"/>
                  </a:cubicBezTo>
                  <a:cubicBezTo>
                    <a:pt x="14200" y="17280"/>
                    <a:pt x="17280" y="14400"/>
                    <a:pt x="17280" y="10920"/>
                  </a:cubicBezTo>
                  <a:cubicBezTo>
                    <a:pt x="17280" y="10520"/>
                    <a:pt x="17280" y="10080"/>
                    <a:pt x="17080" y="9680"/>
                  </a:cubicBezTo>
                  <a:lnTo>
                    <a:pt x="19320" y="9680"/>
                  </a:lnTo>
                  <a:lnTo>
                    <a:pt x="19320" y="18920"/>
                  </a:lnTo>
                  <a:cubicBezTo>
                    <a:pt x="19320" y="19120"/>
                    <a:pt x="19120" y="19360"/>
                    <a:pt x="18720" y="19360"/>
                  </a:cubicBezTo>
                  <a:lnTo>
                    <a:pt x="2680" y="19360"/>
                  </a:lnTo>
                  <a:close/>
                  <a:moveTo>
                    <a:pt x="19320" y="4960"/>
                  </a:moveTo>
                  <a:cubicBezTo>
                    <a:pt x="19320" y="5160"/>
                    <a:pt x="19120" y="5360"/>
                    <a:pt x="18720" y="5360"/>
                  </a:cubicBezTo>
                  <a:lnTo>
                    <a:pt x="16680" y="5360"/>
                  </a:lnTo>
                  <a:cubicBezTo>
                    <a:pt x="16240" y="5360"/>
                    <a:pt x="16040" y="5160"/>
                    <a:pt x="16040" y="4960"/>
                  </a:cubicBezTo>
                  <a:lnTo>
                    <a:pt x="16040" y="2680"/>
                  </a:lnTo>
                  <a:cubicBezTo>
                    <a:pt x="16040" y="2480"/>
                    <a:pt x="16240" y="2280"/>
                    <a:pt x="16680" y="2280"/>
                  </a:cubicBezTo>
                  <a:lnTo>
                    <a:pt x="18720" y="2280"/>
                  </a:lnTo>
                  <a:cubicBezTo>
                    <a:pt x="19120" y="2280"/>
                    <a:pt x="19320" y="2480"/>
                    <a:pt x="19320" y="2680"/>
                  </a:cubicBezTo>
                  <a:lnTo>
                    <a:pt x="19320" y="496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600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5" name="Shape 15"/>
            <p:cNvSpPr/>
            <p:nvPr/>
          </p:nvSpPr>
          <p:spPr>
            <a:xfrm>
              <a:off x="834135" y="2308"/>
              <a:ext cx="562943" cy="56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02"/>
                    <a:pt x="0" y="2244"/>
                  </a:cubicBezTo>
                  <a:lnTo>
                    <a:pt x="0" y="19356"/>
                  </a:lnTo>
                  <a:cubicBezTo>
                    <a:pt x="0" y="20598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98"/>
                    <a:pt x="21600" y="19356"/>
                  </a:cubicBezTo>
                  <a:lnTo>
                    <a:pt x="21600" y="2244"/>
                  </a:lnTo>
                  <a:cubicBezTo>
                    <a:pt x="21600" y="1002"/>
                    <a:pt x="20598" y="0"/>
                    <a:pt x="19556" y="0"/>
                  </a:cubicBezTo>
                  <a:close/>
                  <a:moveTo>
                    <a:pt x="17072" y="7814"/>
                  </a:moveTo>
                  <a:cubicBezTo>
                    <a:pt x="16871" y="12744"/>
                    <a:pt x="13786" y="16270"/>
                    <a:pt x="9057" y="16471"/>
                  </a:cubicBezTo>
                  <a:cubicBezTo>
                    <a:pt x="7013" y="16671"/>
                    <a:pt x="5771" y="16030"/>
                    <a:pt x="4328" y="15228"/>
                  </a:cubicBezTo>
                  <a:cubicBezTo>
                    <a:pt x="5771" y="15429"/>
                    <a:pt x="7614" y="14827"/>
                    <a:pt x="8656" y="13986"/>
                  </a:cubicBezTo>
                  <a:cubicBezTo>
                    <a:pt x="7213" y="13986"/>
                    <a:pt x="6372" y="13184"/>
                    <a:pt x="5971" y="11942"/>
                  </a:cubicBezTo>
                  <a:cubicBezTo>
                    <a:pt x="6372" y="12142"/>
                    <a:pt x="6773" y="11942"/>
                    <a:pt x="7013" y="11942"/>
                  </a:cubicBezTo>
                  <a:cubicBezTo>
                    <a:pt x="5771" y="11501"/>
                    <a:pt x="4929" y="10900"/>
                    <a:pt x="4729" y="9057"/>
                  </a:cubicBezTo>
                  <a:cubicBezTo>
                    <a:pt x="5129" y="9257"/>
                    <a:pt x="5570" y="9458"/>
                    <a:pt x="5971" y="9458"/>
                  </a:cubicBezTo>
                  <a:cubicBezTo>
                    <a:pt x="5129" y="8856"/>
                    <a:pt x="4328" y="6773"/>
                    <a:pt x="5129" y="5530"/>
                  </a:cubicBezTo>
                  <a:cubicBezTo>
                    <a:pt x="6572" y="6973"/>
                    <a:pt x="8215" y="8416"/>
                    <a:pt x="11101" y="8616"/>
                  </a:cubicBezTo>
                  <a:cubicBezTo>
                    <a:pt x="10299" y="5530"/>
                    <a:pt x="14427" y="3887"/>
                    <a:pt x="16070" y="5971"/>
                  </a:cubicBezTo>
                  <a:cubicBezTo>
                    <a:pt x="16871" y="5771"/>
                    <a:pt x="17312" y="5530"/>
                    <a:pt x="17913" y="5330"/>
                  </a:cubicBezTo>
                  <a:cubicBezTo>
                    <a:pt x="17713" y="6171"/>
                    <a:pt x="17312" y="6572"/>
                    <a:pt x="16671" y="6973"/>
                  </a:cubicBezTo>
                  <a:cubicBezTo>
                    <a:pt x="17312" y="6773"/>
                    <a:pt x="17713" y="6773"/>
                    <a:pt x="18114" y="6572"/>
                  </a:cubicBezTo>
                  <a:cubicBezTo>
                    <a:pt x="18114" y="6973"/>
                    <a:pt x="17512" y="7414"/>
                    <a:pt x="17072" y="7814"/>
                  </a:cubicBez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600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74846" y="5972072"/>
            <a:ext cx="3235307" cy="399030"/>
            <a:chOff x="0" y="-50591"/>
            <a:chExt cx="6470613" cy="798058"/>
          </a:xfrm>
        </p:grpSpPr>
        <p:sp>
          <p:nvSpPr>
            <p:cNvPr id="17" name="Shape 17"/>
            <p:cNvSpPr/>
            <p:nvPr/>
          </p:nvSpPr>
          <p:spPr>
            <a:xfrm>
              <a:off x="707266" y="-50591"/>
              <a:ext cx="2346796" cy="48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800" b="1">
                  <a:solidFill>
                    <a:srgbClr val="5E7484"/>
                  </a:solidFill>
                  <a:latin typeface="+mn-lt"/>
                  <a:ea typeface="+mn-ea"/>
                  <a:cs typeface="+mn-cs"/>
                  <a:sym typeface="Helvetica"/>
                  <a:hlinkClick r:id="" action="ppaction://noaction"/>
                </a:defRPr>
              </a:lvl1pPr>
            </a:lstStyle>
            <a:p>
              <a:r>
                <a:rPr sz="900">
                  <a:latin typeface="+mn-lt"/>
                  <a:hlinkClick r:id="rId2"/>
                </a:rPr>
                <a:t>WWW.SITE2MAX.PRO</a:t>
              </a:r>
            </a:p>
          </p:txBody>
        </p:sp>
        <p:sp>
          <p:nvSpPr>
            <p:cNvPr id="18" name="Shape 18"/>
            <p:cNvSpPr/>
            <p:nvPr/>
          </p:nvSpPr>
          <p:spPr>
            <a:xfrm>
              <a:off x="704450" y="265284"/>
              <a:ext cx="5766163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800">
                  <a:solidFill>
                    <a:srgbClr val="5E7484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900">
                  <a:latin typeface="+mn-lt"/>
                </a:rPr>
                <a:t>Free PowerPoint &amp; KeyNote Templates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0" y="103781"/>
              <a:ext cx="591162" cy="508658"/>
              <a:chOff x="0" y="0"/>
              <a:chExt cx="591161" cy="508657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1493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76" y="20289"/>
                    </a:moveTo>
                    <a:lnTo>
                      <a:pt x="0" y="1360"/>
                    </a:lnTo>
                    <a:cubicBezTo>
                      <a:pt x="-10" y="1007"/>
                      <a:pt x="120" y="664"/>
                      <a:pt x="360" y="410"/>
                    </a:cubicBezTo>
                    <a:cubicBezTo>
                      <a:pt x="733" y="16"/>
                      <a:pt x="1302" y="-107"/>
                      <a:pt x="1798" y="98"/>
                    </a:cubicBezTo>
                    <a:lnTo>
                      <a:pt x="20652" y="7385"/>
                    </a:lnTo>
                    <a:cubicBezTo>
                      <a:pt x="20896" y="7491"/>
                      <a:pt x="21105" y="7652"/>
                      <a:pt x="21269" y="7853"/>
                    </a:cubicBezTo>
                    <a:cubicBezTo>
                      <a:pt x="21398" y="8010"/>
                      <a:pt x="21500" y="8195"/>
                      <a:pt x="21541" y="8404"/>
                    </a:cubicBezTo>
                    <a:cubicBezTo>
                      <a:pt x="21590" y="8654"/>
                      <a:pt x="21546" y="8905"/>
                      <a:pt x="21446" y="9124"/>
                    </a:cubicBezTo>
                    <a:cubicBezTo>
                      <a:pt x="21331" y="9377"/>
                      <a:pt x="21139" y="9593"/>
                      <a:pt x="20887" y="9735"/>
                    </a:cubicBezTo>
                    <a:lnTo>
                      <a:pt x="1482" y="21324"/>
                    </a:lnTo>
                    <a:cubicBezTo>
                      <a:pt x="1182" y="21493"/>
                      <a:pt x="817" y="21484"/>
                      <a:pt x="525" y="21302"/>
                    </a:cubicBezTo>
                    <a:cubicBezTo>
                      <a:pt x="187" y="21090"/>
                      <a:pt x="9" y="20689"/>
                      <a:pt x="76" y="20289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1168" y="173768"/>
                <a:ext cx="128123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14" y="12680"/>
                    </a:moveTo>
                    <a:lnTo>
                      <a:pt x="14" y="19280"/>
                    </a:lnTo>
                    <a:cubicBezTo>
                      <a:pt x="-42" y="19719"/>
                      <a:pt x="74" y="20165"/>
                      <a:pt x="324" y="20481"/>
                    </a:cubicBezTo>
                    <a:cubicBezTo>
                      <a:pt x="757" y="21028"/>
                      <a:pt x="1418" y="21061"/>
                      <a:pt x="2007" y="20838"/>
                    </a:cubicBezTo>
                    <a:cubicBezTo>
                      <a:pt x="2230" y="20754"/>
                      <a:pt x="2445" y="20636"/>
                      <a:pt x="2647" y="20485"/>
                    </a:cubicBezTo>
                    <a:lnTo>
                      <a:pt x="19339" y="8413"/>
                    </a:lnTo>
                    <a:cubicBezTo>
                      <a:pt x="21016" y="7110"/>
                      <a:pt x="21558" y="4359"/>
                      <a:pt x="20559" y="2221"/>
                    </a:cubicBezTo>
                    <a:cubicBezTo>
                      <a:pt x="19637" y="250"/>
                      <a:pt x="17688" y="-539"/>
                      <a:pt x="16025" y="386"/>
                    </a:cubicBezTo>
                    <a:lnTo>
                      <a:pt x="710" y="11183"/>
                    </a:lnTo>
                    <a:cubicBezTo>
                      <a:pt x="471" y="11359"/>
                      <a:pt x="279" y="11620"/>
                      <a:pt x="157" y="11932"/>
                    </a:cubicBezTo>
                    <a:cubicBezTo>
                      <a:pt x="66" y="12165"/>
                      <a:pt x="17" y="12421"/>
                      <a:pt x="14" y="1268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0" y="228851"/>
                <a:ext cx="295414" cy="279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471" y="7906"/>
                    </a:moveTo>
                    <a:lnTo>
                      <a:pt x="13581" y="457"/>
                    </a:lnTo>
                    <a:cubicBezTo>
                      <a:pt x="15392" y="-487"/>
                      <a:pt x="17599" y="70"/>
                      <a:pt x="18783" y="1769"/>
                    </a:cubicBezTo>
                    <a:cubicBezTo>
                      <a:pt x="20248" y="3871"/>
                      <a:pt x="19645" y="6818"/>
                      <a:pt x="17481" y="8128"/>
                    </a:cubicBezTo>
                    <a:lnTo>
                      <a:pt x="12198" y="11071"/>
                    </a:lnTo>
                    <a:cubicBezTo>
                      <a:pt x="11994" y="11210"/>
                      <a:pt x="11865" y="11441"/>
                      <a:pt x="11851" y="11693"/>
                    </a:cubicBezTo>
                    <a:cubicBezTo>
                      <a:pt x="11835" y="11962"/>
                      <a:pt x="11951" y="12221"/>
                      <a:pt x="12160" y="12383"/>
                    </a:cubicBezTo>
                    <a:lnTo>
                      <a:pt x="19975" y="16959"/>
                    </a:lnTo>
                    <a:cubicBezTo>
                      <a:pt x="20263" y="17139"/>
                      <a:pt x="20576" y="17273"/>
                      <a:pt x="20903" y="17355"/>
                    </a:cubicBezTo>
                    <a:cubicBezTo>
                      <a:pt x="21128" y="17412"/>
                      <a:pt x="21358" y="17444"/>
                      <a:pt x="21590" y="17451"/>
                    </a:cubicBezTo>
                    <a:lnTo>
                      <a:pt x="21590" y="21105"/>
                    </a:lnTo>
                    <a:cubicBezTo>
                      <a:pt x="21408" y="21113"/>
                      <a:pt x="21226" y="21099"/>
                      <a:pt x="21048" y="21063"/>
                    </a:cubicBezTo>
                    <a:cubicBezTo>
                      <a:pt x="20857" y="21025"/>
                      <a:pt x="20672" y="20963"/>
                      <a:pt x="20492" y="20889"/>
                    </a:cubicBezTo>
                    <a:cubicBezTo>
                      <a:pt x="20290" y="20804"/>
                      <a:pt x="20093" y="20703"/>
                      <a:pt x="19905" y="20586"/>
                    </a:cubicBezTo>
                    <a:lnTo>
                      <a:pt x="421" y="9395"/>
                    </a:lnTo>
                    <a:cubicBezTo>
                      <a:pt x="169" y="9255"/>
                      <a:pt x="9" y="8988"/>
                      <a:pt x="0" y="8693"/>
                    </a:cubicBezTo>
                    <a:cubicBezTo>
                      <a:pt x="-10" y="8357"/>
                      <a:pt x="175" y="8047"/>
                      <a:pt x="471" y="7906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189045" y="262322"/>
                <a:ext cx="45114" cy="4511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207835" y="56337"/>
                <a:ext cx="173029" cy="50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0" h="21513" extrusionOk="0">
                    <a:moveTo>
                      <a:pt x="675" y="0"/>
                    </a:moveTo>
                    <a:cubicBezTo>
                      <a:pt x="421" y="21"/>
                      <a:pt x="190" y="524"/>
                      <a:pt x="77" y="1306"/>
                    </a:cubicBezTo>
                    <a:cubicBezTo>
                      <a:pt x="-114" y="2623"/>
                      <a:pt x="64" y="4217"/>
                      <a:pt x="462" y="4762"/>
                    </a:cubicBezTo>
                    <a:lnTo>
                      <a:pt x="9181" y="20142"/>
                    </a:lnTo>
                    <a:cubicBezTo>
                      <a:pt x="9676" y="21045"/>
                      <a:pt x="10229" y="21516"/>
                      <a:pt x="10790" y="21513"/>
                    </a:cubicBezTo>
                    <a:cubicBezTo>
                      <a:pt x="11347" y="21509"/>
                      <a:pt x="11895" y="21039"/>
                      <a:pt x="12387" y="20142"/>
                    </a:cubicBezTo>
                    <a:lnTo>
                      <a:pt x="20939" y="4999"/>
                    </a:lnTo>
                    <a:cubicBezTo>
                      <a:pt x="21290" y="4534"/>
                      <a:pt x="21486" y="3254"/>
                      <a:pt x="21399" y="2003"/>
                    </a:cubicBezTo>
                    <a:cubicBezTo>
                      <a:pt x="21313" y="755"/>
                      <a:pt x="20971" y="-84"/>
                      <a:pt x="20598" y="36"/>
                    </a:cubicBezTo>
                    <a:lnTo>
                      <a:pt x="675" y="0"/>
                    </a:ln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255606" y="392618"/>
                <a:ext cx="78502" cy="31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540" extrusionOk="0">
                    <a:moveTo>
                      <a:pt x="1655" y="0"/>
                    </a:moveTo>
                    <a:lnTo>
                      <a:pt x="19650" y="0"/>
                    </a:lnTo>
                    <a:cubicBezTo>
                      <a:pt x="20512" y="239"/>
                      <a:pt x="21199" y="1904"/>
                      <a:pt x="21313" y="4037"/>
                    </a:cubicBezTo>
                    <a:cubicBezTo>
                      <a:pt x="21412" y="5877"/>
                      <a:pt x="21056" y="7685"/>
                      <a:pt x="20410" y="8623"/>
                    </a:cubicBezTo>
                    <a:lnTo>
                      <a:pt x="12944" y="20137"/>
                    </a:lnTo>
                    <a:cubicBezTo>
                      <a:pt x="12358" y="20996"/>
                      <a:pt x="11696" y="21476"/>
                      <a:pt x="11016" y="21534"/>
                    </a:cubicBezTo>
                    <a:cubicBezTo>
                      <a:pt x="10241" y="21600"/>
                      <a:pt x="9474" y="21115"/>
                      <a:pt x="8806" y="20137"/>
                    </a:cubicBezTo>
                    <a:lnTo>
                      <a:pt x="959" y="8655"/>
                    </a:lnTo>
                    <a:cubicBezTo>
                      <a:pt x="174" y="7554"/>
                      <a:pt x="-188" y="5229"/>
                      <a:pt x="96" y="3106"/>
                    </a:cubicBezTo>
                    <a:cubicBezTo>
                      <a:pt x="324" y="1400"/>
                      <a:pt x="934" y="184"/>
                      <a:pt x="1655" y="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462326" y="173764"/>
                <a:ext cx="128122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21045" y="12680"/>
                    </a:moveTo>
                    <a:lnTo>
                      <a:pt x="21045" y="19280"/>
                    </a:lnTo>
                    <a:cubicBezTo>
                      <a:pt x="21101" y="19719"/>
                      <a:pt x="20985" y="20165"/>
                      <a:pt x="20735" y="20481"/>
                    </a:cubicBezTo>
                    <a:cubicBezTo>
                      <a:pt x="20302" y="21028"/>
                      <a:pt x="19641" y="21061"/>
                      <a:pt x="19052" y="20838"/>
                    </a:cubicBezTo>
                    <a:cubicBezTo>
                      <a:pt x="18829" y="20754"/>
                      <a:pt x="18614" y="20636"/>
                      <a:pt x="18412" y="20485"/>
                    </a:cubicBezTo>
                    <a:lnTo>
                      <a:pt x="1720" y="8413"/>
                    </a:lnTo>
                    <a:cubicBezTo>
                      <a:pt x="43" y="7110"/>
                      <a:pt x="-499" y="4359"/>
                      <a:pt x="500" y="2221"/>
                    </a:cubicBezTo>
                    <a:cubicBezTo>
                      <a:pt x="1422" y="250"/>
                      <a:pt x="3371" y="-539"/>
                      <a:pt x="5034" y="386"/>
                    </a:cubicBezTo>
                    <a:lnTo>
                      <a:pt x="20349" y="11183"/>
                    </a:lnTo>
                    <a:cubicBezTo>
                      <a:pt x="20588" y="11359"/>
                      <a:pt x="20780" y="11620"/>
                      <a:pt x="20902" y="11932"/>
                    </a:cubicBezTo>
                    <a:cubicBezTo>
                      <a:pt x="20993" y="12165"/>
                      <a:pt x="21042" y="12421"/>
                      <a:pt x="21045" y="1268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433839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21485" y="20289"/>
                    </a:moveTo>
                    <a:lnTo>
                      <a:pt x="21561" y="1360"/>
                    </a:lnTo>
                    <a:cubicBezTo>
                      <a:pt x="21571" y="1007"/>
                      <a:pt x="21441" y="664"/>
                      <a:pt x="21201" y="410"/>
                    </a:cubicBezTo>
                    <a:cubicBezTo>
                      <a:pt x="20828" y="16"/>
                      <a:pt x="20259" y="-107"/>
                      <a:pt x="19763" y="98"/>
                    </a:cubicBezTo>
                    <a:lnTo>
                      <a:pt x="909" y="7385"/>
                    </a:lnTo>
                    <a:cubicBezTo>
                      <a:pt x="665" y="7491"/>
                      <a:pt x="456" y="7652"/>
                      <a:pt x="292" y="7853"/>
                    </a:cubicBezTo>
                    <a:cubicBezTo>
                      <a:pt x="163" y="8010"/>
                      <a:pt x="61" y="8195"/>
                      <a:pt x="20" y="8404"/>
                    </a:cubicBezTo>
                    <a:cubicBezTo>
                      <a:pt x="-29" y="8654"/>
                      <a:pt x="15" y="8905"/>
                      <a:pt x="115" y="9124"/>
                    </a:cubicBezTo>
                    <a:cubicBezTo>
                      <a:pt x="230" y="9377"/>
                      <a:pt x="422" y="9593"/>
                      <a:pt x="674" y="9735"/>
                    </a:cubicBezTo>
                    <a:lnTo>
                      <a:pt x="20079" y="21324"/>
                    </a:lnTo>
                    <a:cubicBezTo>
                      <a:pt x="20379" y="21493"/>
                      <a:pt x="20744" y="21484"/>
                      <a:pt x="21036" y="21302"/>
                    </a:cubicBezTo>
                    <a:cubicBezTo>
                      <a:pt x="21374" y="21090"/>
                      <a:pt x="21552" y="20689"/>
                      <a:pt x="21485" y="20289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293590" y="228849"/>
                <a:ext cx="295414" cy="279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21119" y="7906"/>
                    </a:moveTo>
                    <a:lnTo>
                      <a:pt x="8009" y="457"/>
                    </a:lnTo>
                    <a:cubicBezTo>
                      <a:pt x="6198" y="-487"/>
                      <a:pt x="3991" y="70"/>
                      <a:pt x="2807" y="1769"/>
                    </a:cubicBezTo>
                    <a:cubicBezTo>
                      <a:pt x="1342" y="3871"/>
                      <a:pt x="1945" y="6818"/>
                      <a:pt x="4109" y="8128"/>
                    </a:cubicBezTo>
                    <a:lnTo>
                      <a:pt x="9392" y="11071"/>
                    </a:lnTo>
                    <a:cubicBezTo>
                      <a:pt x="9596" y="11210"/>
                      <a:pt x="9725" y="11441"/>
                      <a:pt x="9739" y="11693"/>
                    </a:cubicBezTo>
                    <a:cubicBezTo>
                      <a:pt x="9755" y="11962"/>
                      <a:pt x="9639" y="12221"/>
                      <a:pt x="9430" y="12383"/>
                    </a:cubicBezTo>
                    <a:lnTo>
                      <a:pt x="1615" y="16959"/>
                    </a:lnTo>
                    <a:cubicBezTo>
                      <a:pt x="1327" y="17139"/>
                      <a:pt x="1014" y="17273"/>
                      <a:pt x="687" y="17355"/>
                    </a:cubicBezTo>
                    <a:cubicBezTo>
                      <a:pt x="462" y="17412"/>
                      <a:pt x="232" y="17444"/>
                      <a:pt x="0" y="17451"/>
                    </a:cubicBezTo>
                    <a:lnTo>
                      <a:pt x="0" y="21105"/>
                    </a:lnTo>
                    <a:cubicBezTo>
                      <a:pt x="182" y="21113"/>
                      <a:pt x="364" y="21099"/>
                      <a:pt x="542" y="21063"/>
                    </a:cubicBezTo>
                    <a:cubicBezTo>
                      <a:pt x="733" y="21025"/>
                      <a:pt x="918" y="20963"/>
                      <a:pt x="1098" y="20889"/>
                    </a:cubicBezTo>
                    <a:cubicBezTo>
                      <a:pt x="1300" y="20804"/>
                      <a:pt x="1497" y="20703"/>
                      <a:pt x="1685" y="20586"/>
                    </a:cubicBezTo>
                    <a:lnTo>
                      <a:pt x="21169" y="9395"/>
                    </a:lnTo>
                    <a:cubicBezTo>
                      <a:pt x="21421" y="9255"/>
                      <a:pt x="21581" y="8988"/>
                      <a:pt x="21590" y="8693"/>
                    </a:cubicBezTo>
                    <a:cubicBezTo>
                      <a:pt x="21600" y="8357"/>
                      <a:pt x="21415" y="8047"/>
                      <a:pt x="21119" y="7906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354848" y="262322"/>
                <a:ext cx="45114" cy="4511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</p:grpSp>
      </p:grp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27100" y="1028700"/>
            <a:ext cx="1258888" cy="1258888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314167" y="1028700"/>
            <a:ext cx="1258888" cy="1258888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01233" y="1028700"/>
            <a:ext cx="1258888" cy="1258888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088300" y="1028700"/>
            <a:ext cx="1258888" cy="1258888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27100" y="2445525"/>
            <a:ext cx="1258888" cy="1258888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14167" y="2445525"/>
            <a:ext cx="1258888" cy="1258888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01233" y="2445525"/>
            <a:ext cx="1258888" cy="1258888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088300" y="2445525"/>
            <a:ext cx="1258888" cy="1258888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27100" y="3871233"/>
            <a:ext cx="1258888" cy="1258888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314167" y="3871233"/>
            <a:ext cx="1258888" cy="1258888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701233" y="3871233"/>
            <a:ext cx="1258888" cy="1258888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088300" y="3871233"/>
            <a:ext cx="1258888" cy="1258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936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D2D0-5981-4330-A272-30FC3138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5E982-1F5E-423D-B48B-66374CD8A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4F309-69AD-4E25-A6D5-60F0BED2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AFBB-DE17-4200-8C4C-B851B2E0DB4D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74AB3-9A88-4580-A800-453F3CE1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3313A-B833-451E-85AD-4A419C88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E80-B06E-407B-BB2D-5296F0C98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9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6CD6-35A5-40B3-A3DC-609E7D0C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43331-5A2E-445D-A8A1-3D9A17579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B87BA-0250-46B5-8FBF-857899BA4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AFBB-DE17-4200-8C4C-B851B2E0DB4D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88AD9-5A48-4E90-89A0-2F6977B94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BA290-35C5-4AAF-A4AD-0BA9BE0A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E80-B06E-407B-BB2D-5296F0C98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2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8FB00-6AEF-4062-AB83-BCE20DBC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28FAA-D743-4DAC-9FB8-34876B6C7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A1ED8-1A0C-40E6-B4C5-6C4AE9168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661B6-F0D2-4F21-B04B-55DF9DB3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AFBB-DE17-4200-8C4C-B851B2E0DB4D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610B2-5161-451D-BD50-59D1907E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AA1A1-CAF1-42C3-BF87-78924E47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E80-B06E-407B-BB2D-5296F0C98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6509-5113-447E-8F04-158B3F16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5E1E9-DCD7-4063-832A-7E9663BC8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A9857-5DBF-4807-BD3D-455FBB04E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A7994-584B-43DB-945A-CF6D3265C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9912C0-995D-4CA1-BCCA-77CE236EF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EC259C-FB0A-4430-8031-713464AC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AFBB-DE17-4200-8C4C-B851B2E0DB4D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EAC43-8BFF-4DB0-B6F0-B008ABCD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6651EC-804E-41AF-8313-BA1C1D4BC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E80-B06E-407B-BB2D-5296F0C98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0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13CB-68BA-491C-9B37-BD0DB0DA1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2B72A-DD40-4F55-98D0-44B25F23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AFBB-DE17-4200-8C4C-B851B2E0DB4D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9A57BD-509B-4141-966D-E679CEA2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0AB52-4ECE-4091-8052-0D8089C9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E80-B06E-407B-BB2D-5296F0C98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3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08056-EBDF-4F17-9E7F-DE35BCBE5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AFBB-DE17-4200-8C4C-B851B2E0DB4D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C966E-718D-4900-B499-AA0D2B60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C0CA1-5C18-46CB-A5FC-E6A9347D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E80-B06E-407B-BB2D-5296F0C98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7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D514E-F719-4AC7-AC94-68BA0427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AC7D3-E99D-4D64-BDAA-D2AE1D142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B2957-6D9F-4D36-B56F-DF7832E69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BCFA9-6E41-42A6-A838-1E0B5B00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AFBB-DE17-4200-8C4C-B851B2E0DB4D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FCA94-408F-462C-9F53-DB463A6A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A2C93-A336-4189-A6D4-F9F6C962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E80-B06E-407B-BB2D-5296F0C98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4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5EB6-B4D6-4155-A96F-AFF0E8DC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000B4-857E-4054-8554-7E1781FA5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35AE3-6CF1-405D-8B55-3E01C4FD2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02A05-4558-4E20-8F5E-720390C3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AFBB-DE17-4200-8C4C-B851B2E0DB4D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7B3A1-36B1-4933-BE6B-3B13BA4D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AA2F5-CD64-4C2B-8E6F-12AF13F5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E80-B06E-407B-BB2D-5296F0C98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6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FC0707-1B9F-4CAB-99C3-A568CA30F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0B16E-28E6-4011-8DB7-96D3EAE5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EF7E9-F273-49AE-8C8A-D3535080B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9AFBB-DE17-4200-8C4C-B851B2E0DB4D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AFF52-F063-4959-9B5D-B1A05D9A6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B12F5-2353-4159-A1BA-4BEF954BF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D6E80-B06E-407B-BB2D-5296F0C98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3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png"/><Relationship Id="rId10" Type="http://schemas.microsoft.com/office/2007/relationships/diagramDrawing" Target="../diagrams/drawing1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1.jp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microsoft.com/office/2007/relationships/diagramDrawing" Target="../diagrams/drawing2.xml"/><Relationship Id="rId5" Type="http://schemas.openxmlformats.org/officeDocument/2006/relationships/image" Target="../media/image13.jp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2.gif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C34EBA-C2E5-4606-AAD6-87C3FD063BFB}"/>
              </a:ext>
            </a:extLst>
          </p:cNvPr>
          <p:cNvSpPr/>
          <p:nvPr/>
        </p:nvSpPr>
        <p:spPr>
          <a:xfrm>
            <a:off x="0" y="2615185"/>
            <a:ext cx="9695329" cy="4242814"/>
          </a:xfrm>
          <a:prstGeom prst="rect">
            <a:avLst/>
          </a:prstGeom>
          <a:solidFill>
            <a:srgbClr val="FFCC66">
              <a:alpha val="75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3D9CF-463F-4041-B97D-2D0135EF6453}"/>
              </a:ext>
            </a:extLst>
          </p:cNvPr>
          <p:cNvSpPr/>
          <p:nvPr/>
        </p:nvSpPr>
        <p:spPr>
          <a:xfrm>
            <a:off x="9802907" y="2615184"/>
            <a:ext cx="2389094" cy="42428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s://lh5.googleusercontent.com/rg6YM8ZdTtuUyKpyS0brSzbpK18etqcogri5yg1AlqrYW_J1RtO6BV3Lr1-N0Ic3Jz9VarXzz2KIjLC_szoeN9-A2i7A8hF2A3VJqpkAQ-HU7uD-j3yA_lPHC0iIuI2jDbo-vwvSn7Y">
            <a:extLst>
              <a:ext uri="{FF2B5EF4-FFF2-40B4-BE49-F238E27FC236}">
                <a16:creationId xmlns:a16="http://schemas.microsoft.com/office/drawing/2014/main" id="{6CC36099-FC85-4143-96A7-C4E5779BB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39"/>
            <a:ext cx="12192000" cy="249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lh4.googleusercontent.com/MEj3CFbFVz7EiPIvI63Rvsfhc3gfEpdRSBRRITDlhHi9mdL9-1028oqEKAm98mPIkvFFVS8JYqdVUEGOf1LYG8JdfSyXsXpdFSvlE3LirYveiMKWZ6n6rHNuevlri2LsCpRgF5SOWwc">
            <a:extLst>
              <a:ext uri="{FF2B5EF4-FFF2-40B4-BE49-F238E27FC236}">
                <a16:creationId xmlns:a16="http://schemas.microsoft.com/office/drawing/2014/main" id="{1C547FD2-F379-4D1A-90AA-76B23725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05" y="4410635"/>
            <a:ext cx="3060854" cy="192102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lh6.googleusercontent.com/S505BevrCcMR_lVLgphWirbIosM-MwvlL7nwhnMblmT_nNtS4hbxzm0Vh2ANLkBJzfLO5lAummfrHClkZr0wdg0fArzjG6B5DeSPMU-Zq1MkAYotVMH244fTvDxOIX4TK5QEAlOCr_s">
            <a:extLst>
              <a:ext uri="{FF2B5EF4-FFF2-40B4-BE49-F238E27FC236}">
                <a16:creationId xmlns:a16="http://schemas.microsoft.com/office/drawing/2014/main" id="{6FF25976-5673-4E51-B524-BC4097A23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59" y="3410909"/>
            <a:ext cx="1936376" cy="33894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8055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7D3CE7-F4FA-45CD-AC71-B85465F9D0B5}"/>
              </a:ext>
            </a:extLst>
          </p:cNvPr>
          <p:cNvSpPr/>
          <p:nvPr/>
        </p:nvSpPr>
        <p:spPr>
          <a:xfrm>
            <a:off x="0" y="0"/>
            <a:ext cx="12192000" cy="3524435"/>
          </a:xfrm>
          <a:prstGeom prst="rect">
            <a:avLst/>
          </a:prstGeom>
          <a:solidFill>
            <a:srgbClr val="FFCC6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hape 54">
            <a:extLst>
              <a:ext uri="{FF2B5EF4-FFF2-40B4-BE49-F238E27FC236}">
                <a16:creationId xmlns:a16="http://schemas.microsoft.com/office/drawing/2014/main" id="{C5C8C792-2DDA-4CB1-9812-68B6DF59BB73}"/>
              </a:ext>
            </a:extLst>
          </p:cNvPr>
          <p:cNvSpPr/>
          <p:nvPr/>
        </p:nvSpPr>
        <p:spPr>
          <a:xfrm>
            <a:off x="4903995" y="172700"/>
            <a:ext cx="3551848" cy="5808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vi" sz="2400" dirty="0">
                <a:solidFill>
                  <a:srgbClr val="FF0000"/>
                </a:solidFill>
                <a:latin typeface="Roboto"/>
                <a:ea typeface="Roboto"/>
                <a:sym typeface="Roboto"/>
              </a:rPr>
              <a:t>Unbalance</a:t>
            </a:r>
            <a:r>
              <a:rPr lang="en-US" sz="2400" dirty="0">
                <a:solidFill>
                  <a:srgbClr val="FF0000"/>
                </a:solidFill>
                <a:latin typeface="Roboto"/>
                <a:ea typeface="Roboto"/>
                <a:sym typeface="Roboto"/>
              </a:rPr>
              <a:t> minerals</a:t>
            </a:r>
            <a:endParaRPr sz="2400" dirty="0">
              <a:solidFill>
                <a:srgbClr val="FF0000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6" name="Shape 55">
            <a:extLst>
              <a:ext uri="{FF2B5EF4-FFF2-40B4-BE49-F238E27FC236}">
                <a16:creationId xmlns:a16="http://schemas.microsoft.com/office/drawing/2014/main" id="{A870A20B-866A-43FA-AA60-2AE4D5E6EDBE}"/>
              </a:ext>
            </a:extLst>
          </p:cNvPr>
          <p:cNvSpPr/>
          <p:nvPr/>
        </p:nvSpPr>
        <p:spPr>
          <a:xfrm>
            <a:off x="124287" y="172700"/>
            <a:ext cx="3976374" cy="580800"/>
          </a:xfrm>
          <a:prstGeom prst="homePlate">
            <a:avLst>
              <a:gd name="adj" fmla="val 50000"/>
            </a:avLst>
          </a:prstGeom>
          <a:solidFill>
            <a:srgbClr val="43434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24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Low </a:t>
            </a:r>
            <a:r>
              <a:rPr lang="vi" sz="24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Absorption</a:t>
            </a:r>
            <a:r>
              <a:rPr lang="en-US" sz="24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Capacity</a:t>
            </a:r>
            <a:endParaRPr sz="24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Shape 61">
            <a:extLst>
              <a:ext uri="{FF2B5EF4-FFF2-40B4-BE49-F238E27FC236}">
                <a16:creationId xmlns:a16="http://schemas.microsoft.com/office/drawing/2014/main" id="{204FE1D7-CC17-475E-83FC-07764C036AD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21835" y="921167"/>
            <a:ext cx="2116167" cy="24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64">
            <a:extLst>
              <a:ext uri="{FF2B5EF4-FFF2-40B4-BE49-F238E27FC236}">
                <a16:creationId xmlns:a16="http://schemas.microsoft.com/office/drawing/2014/main" id="{DFC44E58-859B-4C97-880D-93AA85C45949}"/>
              </a:ext>
            </a:extLst>
          </p:cNvPr>
          <p:cNvSpPr/>
          <p:nvPr/>
        </p:nvSpPr>
        <p:spPr>
          <a:xfrm>
            <a:off x="4316328" y="270300"/>
            <a:ext cx="372000" cy="385600"/>
          </a:xfrm>
          <a:prstGeom prst="mathPlus">
            <a:avLst>
              <a:gd name="adj1" fmla="val 23520"/>
            </a:avLst>
          </a:prstGeom>
          <a:solidFill>
            <a:srgbClr val="E69138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3B64BD-CDAA-4F22-BDF6-CE525EFA8193}"/>
              </a:ext>
            </a:extLst>
          </p:cNvPr>
          <p:cNvGrpSpPr/>
          <p:nvPr/>
        </p:nvGrpSpPr>
        <p:grpSpPr>
          <a:xfrm>
            <a:off x="8671510" y="270300"/>
            <a:ext cx="397076" cy="329038"/>
            <a:chOff x="8671511" y="326862"/>
            <a:chExt cx="397076" cy="32903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D6B8F0-68F5-4B84-BA4A-67C65D97DFC1}"/>
                </a:ext>
              </a:extLst>
            </p:cNvPr>
            <p:cNvSpPr/>
            <p:nvPr/>
          </p:nvSpPr>
          <p:spPr>
            <a:xfrm>
              <a:off x="8671511" y="326862"/>
              <a:ext cx="397076" cy="121666"/>
            </a:xfrm>
            <a:prstGeom prst="rect">
              <a:avLst/>
            </a:prstGeom>
            <a:solidFill>
              <a:srgbClr val="E69138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A39BD0-A88D-4231-AA5A-8F488CCFA492}"/>
                </a:ext>
              </a:extLst>
            </p:cNvPr>
            <p:cNvSpPr/>
            <p:nvPr/>
          </p:nvSpPr>
          <p:spPr>
            <a:xfrm>
              <a:off x="8671511" y="534234"/>
              <a:ext cx="397076" cy="121666"/>
            </a:xfrm>
            <a:prstGeom prst="rect">
              <a:avLst/>
            </a:prstGeom>
            <a:solidFill>
              <a:srgbClr val="E69138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537F29E-E1DB-4616-89E4-1C1B8410F928}"/>
              </a:ext>
            </a:extLst>
          </p:cNvPr>
          <p:cNvSpPr txBox="1"/>
          <p:nvPr/>
        </p:nvSpPr>
        <p:spPr>
          <a:xfrm>
            <a:off x="9209988" y="172700"/>
            <a:ext cx="2797019" cy="580799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algn="ctr">
              <a:buClr>
                <a:schemeClr val="dk1"/>
              </a:buClr>
              <a:buSzPts val="1100"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Unhealthy body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A534D9-02E2-416A-B701-68FE023A6CFD}"/>
              </a:ext>
            </a:extLst>
          </p:cNvPr>
          <p:cNvSpPr/>
          <p:nvPr/>
        </p:nvSpPr>
        <p:spPr>
          <a:xfrm>
            <a:off x="1160673" y="2400221"/>
            <a:ext cx="1518802" cy="956546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Shape 63">
            <a:extLst>
              <a:ext uri="{FF2B5EF4-FFF2-40B4-BE49-F238E27FC236}">
                <a16:creationId xmlns:a16="http://schemas.microsoft.com/office/drawing/2014/main" id="{9AA4F63A-E221-4565-80D7-77E75E8340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9988" y="921167"/>
            <a:ext cx="2797019" cy="24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E5A9FD8-1366-44CA-9D47-57AAF1596F3E}"/>
              </a:ext>
            </a:extLst>
          </p:cNvPr>
          <p:cNvSpPr txBox="1"/>
          <p:nvPr/>
        </p:nvSpPr>
        <p:spPr>
          <a:xfrm>
            <a:off x="1004983" y="1598332"/>
            <a:ext cx="1830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Absortion</a:t>
            </a:r>
            <a:r>
              <a:rPr lang="en-US" sz="2000" b="1" dirty="0">
                <a:solidFill>
                  <a:schemeClr val="bg1"/>
                </a:solidFill>
              </a:rPr>
              <a:t> about 10 – 40%</a:t>
            </a:r>
          </a:p>
        </p:txBody>
      </p:sp>
      <p:pic>
        <p:nvPicPr>
          <p:cNvPr id="18" name="Shape 60">
            <a:extLst>
              <a:ext uri="{FF2B5EF4-FFF2-40B4-BE49-F238E27FC236}">
                <a16:creationId xmlns:a16="http://schemas.microsoft.com/office/drawing/2014/main" id="{978DC861-9657-46DA-97C4-07F024F54CA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1835" y="4487904"/>
            <a:ext cx="2122456" cy="22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54">
            <a:extLst>
              <a:ext uri="{FF2B5EF4-FFF2-40B4-BE49-F238E27FC236}">
                <a16:creationId xmlns:a16="http://schemas.microsoft.com/office/drawing/2014/main" id="{1522F283-9F93-49DE-B4C1-F6ABC0696C01}"/>
              </a:ext>
            </a:extLst>
          </p:cNvPr>
          <p:cNvSpPr/>
          <p:nvPr/>
        </p:nvSpPr>
        <p:spPr>
          <a:xfrm>
            <a:off x="4903995" y="3667409"/>
            <a:ext cx="3551848" cy="580800"/>
          </a:xfrm>
          <a:prstGeom prst="chevron">
            <a:avLst>
              <a:gd name="adj" fmla="val 50000"/>
            </a:avLst>
          </a:prstGeom>
          <a:solidFill>
            <a:srgbClr val="FFCC66"/>
          </a:solidFill>
          <a:ln w="9525" cap="flat" cmpd="sng">
            <a:solidFill>
              <a:srgbClr val="1322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B</a:t>
            </a:r>
            <a:r>
              <a:rPr lang="vi" sz="2400" dirty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alance</a:t>
            </a: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 minerals</a:t>
            </a:r>
            <a:endParaRPr sz="2400" dirty="0">
              <a:solidFill>
                <a:schemeClr val="lt1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20" name="Shape 55">
            <a:extLst>
              <a:ext uri="{FF2B5EF4-FFF2-40B4-BE49-F238E27FC236}">
                <a16:creationId xmlns:a16="http://schemas.microsoft.com/office/drawing/2014/main" id="{38E0DB29-3130-458C-B58C-054E5DCAE9B2}"/>
              </a:ext>
            </a:extLst>
          </p:cNvPr>
          <p:cNvSpPr/>
          <p:nvPr/>
        </p:nvSpPr>
        <p:spPr>
          <a:xfrm>
            <a:off x="124287" y="3667409"/>
            <a:ext cx="3976374" cy="580800"/>
          </a:xfrm>
          <a:prstGeom prst="homePlate">
            <a:avLst>
              <a:gd name="adj" fmla="val 50000"/>
            </a:avLst>
          </a:prstGeom>
          <a:solidFill>
            <a:srgbClr val="FFCC66"/>
          </a:solidFill>
          <a:ln w="9525" cap="flat" cmpd="sng">
            <a:solidFill>
              <a:srgbClr val="1322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High </a:t>
            </a:r>
            <a:r>
              <a:rPr lang="vi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Absorption</a:t>
            </a:r>
            <a:r>
              <a:rPr lang="en-US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Capacity</a:t>
            </a:r>
            <a:endParaRPr sz="2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Shape 64">
            <a:extLst>
              <a:ext uri="{FF2B5EF4-FFF2-40B4-BE49-F238E27FC236}">
                <a16:creationId xmlns:a16="http://schemas.microsoft.com/office/drawing/2014/main" id="{32F1B7B6-E109-45D6-AC38-02DE4D7194A9}"/>
              </a:ext>
            </a:extLst>
          </p:cNvPr>
          <p:cNvSpPr/>
          <p:nvPr/>
        </p:nvSpPr>
        <p:spPr>
          <a:xfrm>
            <a:off x="4316328" y="3765009"/>
            <a:ext cx="372000" cy="385600"/>
          </a:xfrm>
          <a:prstGeom prst="mathPlus">
            <a:avLst>
              <a:gd name="adj1" fmla="val 23520"/>
            </a:avLst>
          </a:prstGeom>
          <a:solidFill>
            <a:srgbClr val="E69138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E0B23B-5585-4CF5-8C20-796D947152F1}"/>
              </a:ext>
            </a:extLst>
          </p:cNvPr>
          <p:cNvGrpSpPr/>
          <p:nvPr/>
        </p:nvGrpSpPr>
        <p:grpSpPr>
          <a:xfrm>
            <a:off x="8671510" y="3765009"/>
            <a:ext cx="397076" cy="329038"/>
            <a:chOff x="8671511" y="326862"/>
            <a:chExt cx="397076" cy="32903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626AF8B-7218-4BD3-BC19-F60A092A0057}"/>
                </a:ext>
              </a:extLst>
            </p:cNvPr>
            <p:cNvSpPr/>
            <p:nvPr/>
          </p:nvSpPr>
          <p:spPr>
            <a:xfrm>
              <a:off x="8671511" y="326862"/>
              <a:ext cx="397076" cy="121666"/>
            </a:xfrm>
            <a:prstGeom prst="rect">
              <a:avLst/>
            </a:prstGeom>
            <a:solidFill>
              <a:srgbClr val="E69138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F508361-7E61-4E41-983D-BC863744BDB8}"/>
                </a:ext>
              </a:extLst>
            </p:cNvPr>
            <p:cNvSpPr/>
            <p:nvPr/>
          </p:nvSpPr>
          <p:spPr>
            <a:xfrm>
              <a:off x="8671511" y="534234"/>
              <a:ext cx="397076" cy="121666"/>
            </a:xfrm>
            <a:prstGeom prst="rect">
              <a:avLst/>
            </a:prstGeom>
            <a:solidFill>
              <a:srgbClr val="E69138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2414E2E-4668-4FE5-8C87-43F093965A06}"/>
              </a:ext>
            </a:extLst>
          </p:cNvPr>
          <p:cNvSpPr txBox="1"/>
          <p:nvPr/>
        </p:nvSpPr>
        <p:spPr>
          <a:xfrm>
            <a:off x="9209988" y="3667409"/>
            <a:ext cx="2797019" cy="580799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rgbClr val="1322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algn="ctr">
              <a:buClr>
                <a:schemeClr val="dk1"/>
              </a:buClr>
              <a:buSzPts val="1100"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</a:defRPr>
            </a:lvl1pPr>
          </a:lstStyle>
          <a:p>
            <a:r>
              <a:rPr lang="en-US" dirty="0"/>
              <a:t>Healthy body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4C18D8-A962-4D11-81D1-5AC82330C0E6}"/>
              </a:ext>
            </a:extLst>
          </p:cNvPr>
          <p:cNvSpPr/>
          <p:nvPr/>
        </p:nvSpPr>
        <p:spPr>
          <a:xfrm>
            <a:off x="1160673" y="4888015"/>
            <a:ext cx="1518802" cy="1814626"/>
          </a:xfrm>
          <a:prstGeom prst="rect">
            <a:avLst/>
          </a:prstGeom>
          <a:gradFill>
            <a:gsLst>
              <a:gs pos="98230">
                <a:srgbClr val="FF0000"/>
              </a:gs>
              <a:gs pos="89000">
                <a:schemeClr val="accent4"/>
              </a:gs>
              <a:gs pos="1770">
                <a:schemeClr val="bg1">
                  <a:lumMod val="85000"/>
                </a:schemeClr>
              </a:gs>
              <a:gs pos="27000">
                <a:schemeClr val="accent6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ACF772-F7D6-485F-AB22-EDD261480E09}"/>
              </a:ext>
            </a:extLst>
          </p:cNvPr>
          <p:cNvSpPr txBox="1"/>
          <p:nvPr/>
        </p:nvSpPr>
        <p:spPr>
          <a:xfrm>
            <a:off x="652757" y="4487904"/>
            <a:ext cx="2534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Absortion</a:t>
            </a:r>
            <a:r>
              <a:rPr lang="en-US" sz="2000" b="1" dirty="0">
                <a:solidFill>
                  <a:schemeClr val="bg1"/>
                </a:solidFill>
              </a:rPr>
              <a:t> about 98%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1999CC-DE25-4198-AF36-5F2520B03FCE}"/>
              </a:ext>
            </a:extLst>
          </p:cNvPr>
          <p:cNvGrpSpPr/>
          <p:nvPr/>
        </p:nvGrpSpPr>
        <p:grpSpPr>
          <a:xfrm>
            <a:off x="1315106" y="5127709"/>
            <a:ext cx="1209935" cy="1396906"/>
            <a:chOff x="1315106" y="5331166"/>
            <a:chExt cx="1209935" cy="1182756"/>
          </a:xfrm>
        </p:grpSpPr>
        <p:sp>
          <p:nvSpPr>
            <p:cNvPr id="33" name="Arrow: Up 32">
              <a:extLst>
                <a:ext uri="{FF2B5EF4-FFF2-40B4-BE49-F238E27FC236}">
                  <a16:creationId xmlns:a16="http://schemas.microsoft.com/office/drawing/2014/main" id="{CE9CA84F-06E0-486F-B19B-36EF4C640393}"/>
                </a:ext>
              </a:extLst>
            </p:cNvPr>
            <p:cNvSpPr/>
            <p:nvPr/>
          </p:nvSpPr>
          <p:spPr>
            <a:xfrm>
              <a:off x="1315106" y="5331166"/>
              <a:ext cx="339365" cy="1182756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Arrow: Up 33">
              <a:extLst>
                <a:ext uri="{FF2B5EF4-FFF2-40B4-BE49-F238E27FC236}">
                  <a16:creationId xmlns:a16="http://schemas.microsoft.com/office/drawing/2014/main" id="{99BEBF29-A978-4624-8D40-0C70FE34D8FD}"/>
                </a:ext>
              </a:extLst>
            </p:cNvPr>
            <p:cNvSpPr/>
            <p:nvPr/>
          </p:nvSpPr>
          <p:spPr>
            <a:xfrm>
              <a:off x="1750391" y="5331166"/>
              <a:ext cx="339365" cy="1182756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Arrow: Up 35">
              <a:extLst>
                <a:ext uri="{FF2B5EF4-FFF2-40B4-BE49-F238E27FC236}">
                  <a16:creationId xmlns:a16="http://schemas.microsoft.com/office/drawing/2014/main" id="{0A46BEE6-DEF5-4C6B-B9E8-C2E04C4D15F8}"/>
                </a:ext>
              </a:extLst>
            </p:cNvPr>
            <p:cNvSpPr/>
            <p:nvPr/>
          </p:nvSpPr>
          <p:spPr>
            <a:xfrm>
              <a:off x="2185676" y="5331166"/>
              <a:ext cx="339365" cy="1182756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EBEA836-CC4B-4C7C-8278-336196453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988" y="4487904"/>
            <a:ext cx="2790010" cy="22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5289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4727548"/>
            <a:ext cx="12192000" cy="21304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-1"/>
            <a:ext cx="12192000" cy="2164405"/>
          </a:xfrm>
          <a:prstGeom prst="rect">
            <a:avLst/>
          </a:prstGeom>
          <a:solidFill>
            <a:srgbClr val="FFCC6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6070" y="375854"/>
            <a:ext cx="9262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BALANCE MINERAL FOR OUR HEALTH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4234" y="2383607"/>
            <a:ext cx="672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Perfect Mineral AI and Hybrid Mineral AI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99" y="3380227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 ingredients which provide minerals for our bodies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237" y="439928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Ingredients are easy to absorb to our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bodies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9999" y="541510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help balance necessary vitamins and minerals in our bodies</a:t>
            </a:r>
          </a:p>
        </p:txBody>
      </p:sp>
    </p:spTree>
    <p:extLst>
      <p:ext uri="{BB962C8B-B14F-4D97-AF65-F5344CB8AC3E}">
        <p14:creationId xmlns:p14="http://schemas.microsoft.com/office/powerpoint/2010/main" val="261056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99A8FB7-A79B-4BC9-9D56-B79587F6AA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23893E2-3349-46D7-A7AA-B9E447957F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7592FE-10D1-4664-B623-353F47C8DF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 descr="Image result for vitamins">
            <a:extLst>
              <a:ext uri="{FF2B5EF4-FFF2-40B4-BE49-F238E27FC236}">
                <a16:creationId xmlns:a16="http://schemas.microsoft.com/office/drawing/2014/main" id="{26B0E4BF-60EC-45BE-B7A4-AE8C4BEE0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" r="-2" b="8580"/>
          <a:stretch/>
        </p:blipFill>
        <p:spPr bwMode="auto"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lh4.googleusercontent.com/apRfDScJk2XwnmyXVbLltKOk3wU3uGBt-iJDPQVODeDABOWSJoSe5qxH6XDxAyR8piHvMjrKIsX6QhQh5RNwSZayV5huHZRJtyevJUqHcn2Rf1tmpyNA-OYCYxclJdNepNqiUqupvPg">
            <a:extLst>
              <a:ext uri="{FF2B5EF4-FFF2-40B4-BE49-F238E27FC236}">
                <a16:creationId xmlns:a16="http://schemas.microsoft.com/office/drawing/2014/main" id="{507E5271-3B4F-41E2-83A3-7EFFDA1E9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" r="2" b="1237"/>
          <a:stretch/>
        </p:blipFill>
        <p:spPr bwMode="auto"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0glQAp5m0rJy7Aq-rg0cSwSHrft104-yCasgqumQ6-ABIOl5XUYByJUdlUwfiA7di8i01G-0HFXsl0N94ha2FZud3_hpS_rAA0ZUnhAc55cp4tw6ROGKqjJGupQHqkd-uY5WLlFogdg">
            <a:extLst>
              <a:ext uri="{FF2B5EF4-FFF2-40B4-BE49-F238E27FC236}">
                <a16:creationId xmlns:a16="http://schemas.microsoft.com/office/drawing/2014/main" id="{B3B17E59-36D2-4EC1-B26C-E7A22645F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r="4029" b="1"/>
          <a:stretch/>
        </p:blipFill>
        <p:spPr bwMode="auto"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434EB-89AE-4E16-B479-C312645DC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29" y="627528"/>
            <a:ext cx="5712824" cy="576705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INGREDIENTS</a:t>
            </a: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b="0" dirty="0">
                <a:effectLst/>
              </a:rPr>
              <a:t>Perfect Mineral AI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0EDB6-0680-4A6B-BEBA-87CE0D29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603" y="361128"/>
            <a:ext cx="4834626" cy="49081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38E70CA-77FE-4C19-B878-D70A75EF6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591498"/>
              </p:ext>
            </p:extLst>
          </p:nvPr>
        </p:nvGraphicFramePr>
        <p:xfrm>
          <a:off x="0" y="1416944"/>
          <a:ext cx="6529817" cy="528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B069F99E-FA1D-4BC9-9227-E39A7FD63C7B}"/>
              </a:ext>
            </a:extLst>
          </p:cNvPr>
          <p:cNvGrpSpPr/>
          <p:nvPr/>
        </p:nvGrpSpPr>
        <p:grpSpPr>
          <a:xfrm>
            <a:off x="2210404" y="1234194"/>
            <a:ext cx="1181811" cy="1181811"/>
            <a:chOff x="3134312" y="360852"/>
            <a:chExt cx="1469208" cy="1469208"/>
          </a:xfrm>
          <a:solidFill>
            <a:srgbClr val="FFCC66">
              <a:alpha val="75000"/>
            </a:srgbClr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E4081EB-A740-4943-962F-98D580F2E2C3}"/>
                </a:ext>
              </a:extLst>
            </p:cNvPr>
            <p:cNvSpPr/>
            <p:nvPr/>
          </p:nvSpPr>
          <p:spPr>
            <a:xfrm>
              <a:off x="3134312" y="360852"/>
              <a:ext cx="1469208" cy="146920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B82E54B6-DDEB-46C9-9372-7EAB4AEE8BB4}"/>
                </a:ext>
              </a:extLst>
            </p:cNvPr>
            <p:cNvSpPr txBox="1"/>
            <p:nvPr/>
          </p:nvSpPr>
          <p:spPr>
            <a:xfrm>
              <a:off x="3349473" y="576013"/>
              <a:ext cx="1038886" cy="103888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bg1"/>
                  </a:solidFill>
                </a:rPr>
                <a:t>silicon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1A7275-477E-4E98-9BB2-47AF225464C8}"/>
              </a:ext>
            </a:extLst>
          </p:cNvPr>
          <p:cNvGrpSpPr/>
          <p:nvPr/>
        </p:nvGrpSpPr>
        <p:grpSpPr>
          <a:xfrm>
            <a:off x="3458101" y="1416944"/>
            <a:ext cx="1087006" cy="1087006"/>
            <a:chOff x="3134312" y="360852"/>
            <a:chExt cx="1469208" cy="1469208"/>
          </a:xfrm>
          <a:solidFill>
            <a:srgbClr val="FFCC66">
              <a:alpha val="75000"/>
            </a:srgbClr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55B0B4-0407-4B0D-AED7-164DE77A715B}"/>
                </a:ext>
              </a:extLst>
            </p:cNvPr>
            <p:cNvSpPr/>
            <p:nvPr/>
          </p:nvSpPr>
          <p:spPr>
            <a:xfrm>
              <a:off x="3134312" y="360852"/>
              <a:ext cx="1469208" cy="146920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B94B663-FAC3-47FC-BD63-4EAD98143DED}"/>
                </a:ext>
              </a:extLst>
            </p:cNvPr>
            <p:cNvSpPr txBox="1"/>
            <p:nvPr/>
          </p:nvSpPr>
          <p:spPr>
            <a:xfrm>
              <a:off x="3349473" y="576013"/>
              <a:ext cx="1038886" cy="103888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300" kern="120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B52C02C-F5EE-45EB-AE23-8249459E903D}"/>
              </a:ext>
            </a:extLst>
          </p:cNvPr>
          <p:cNvSpPr/>
          <p:nvPr/>
        </p:nvSpPr>
        <p:spPr>
          <a:xfrm>
            <a:off x="3508403" y="1743229"/>
            <a:ext cx="1066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vitamins</a:t>
            </a:r>
          </a:p>
        </p:txBody>
      </p:sp>
    </p:spTree>
    <p:extLst>
      <p:ext uri="{BB962C8B-B14F-4D97-AF65-F5344CB8AC3E}">
        <p14:creationId xmlns:p14="http://schemas.microsoft.com/office/powerpoint/2010/main" val="3475820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43">
            <a:extLst>
              <a:ext uri="{FF2B5EF4-FFF2-40B4-BE49-F238E27FC236}">
                <a16:creationId xmlns:a16="http://schemas.microsoft.com/office/drawing/2014/main" id="{9A4F1347-8CC2-4724-B8C0-29030ECE1D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1" y="2657476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94240D-5F39-41F7-AE21-A5D61E9B6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8" r="-3" b="-3"/>
          <a:stretch/>
        </p:blipFill>
        <p:spPr>
          <a:xfrm>
            <a:off x="7381876" y="10"/>
            <a:ext cx="4810125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4098" name="Picture 2" descr="Image result for Resveratrol">
            <a:extLst>
              <a:ext uri="{FF2B5EF4-FFF2-40B4-BE49-F238E27FC236}">
                <a16:creationId xmlns:a16="http://schemas.microsoft.com/office/drawing/2014/main" id="{B07D15FA-0904-4029-8195-00CA4475D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r="3699" b="-1"/>
          <a:stretch/>
        </p:blipFill>
        <p:spPr bwMode="auto">
          <a:xfrm>
            <a:off x="4687635" y="-3618"/>
            <a:ext cx="3677817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D061BD-F837-4F9E-B4C8-39A4B5EC84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1" r="3" b="3"/>
          <a:stretch/>
        </p:blipFill>
        <p:spPr>
          <a:xfrm>
            <a:off x="2274548" y="-8850"/>
            <a:ext cx="3393943" cy="250284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4101" name="Content Placeholder 4">
            <a:extLst>
              <a:ext uri="{FF2B5EF4-FFF2-40B4-BE49-F238E27FC236}">
                <a16:creationId xmlns:a16="http://schemas.microsoft.com/office/drawing/2014/main" id="{38C73118-2EF7-4C33-92F7-3F9733F488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786" b="6"/>
          <a:stretch/>
        </p:blipFill>
        <p:spPr>
          <a:xfrm>
            <a:off x="1" y="-6235"/>
            <a:ext cx="325540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495BD6-15CA-4C2E-A0C6-1356EBFB8B4C}"/>
              </a:ext>
            </a:extLst>
          </p:cNvPr>
          <p:cNvSpPr/>
          <p:nvPr/>
        </p:nvSpPr>
        <p:spPr>
          <a:xfrm>
            <a:off x="7299960" y="2654860"/>
            <a:ext cx="4892040" cy="4203139"/>
          </a:xfrm>
          <a:prstGeom prst="rect">
            <a:avLst/>
          </a:prstGeom>
          <a:solidFill>
            <a:srgbClr val="FFCC6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6B9CF3B9-D2E8-4002-AAF5-E6761020A426}"/>
              </a:ext>
            </a:extLst>
          </p:cNvPr>
          <p:cNvSpPr/>
          <p:nvPr/>
        </p:nvSpPr>
        <p:spPr>
          <a:xfrm>
            <a:off x="5348286" y="2655328"/>
            <a:ext cx="1951671" cy="4202671"/>
          </a:xfrm>
          <a:custGeom>
            <a:avLst/>
            <a:gdLst>
              <a:gd name="connsiteX0" fmla="*/ 0 w 1439229"/>
              <a:gd name="connsiteY0" fmla="*/ 4181007 h 4181007"/>
              <a:gd name="connsiteX1" fmla="*/ 0 w 1439229"/>
              <a:gd name="connsiteY1" fmla="*/ 0 h 4181007"/>
              <a:gd name="connsiteX2" fmla="*/ 1439229 w 1439229"/>
              <a:gd name="connsiteY2" fmla="*/ 4181007 h 4181007"/>
              <a:gd name="connsiteX3" fmla="*/ 0 w 1439229"/>
              <a:gd name="connsiteY3" fmla="*/ 4181007 h 4181007"/>
              <a:gd name="connsiteX0" fmla="*/ 1951671 w 1951671"/>
              <a:gd name="connsiteY0" fmla="*/ 4181007 h 4185770"/>
              <a:gd name="connsiteX1" fmla="*/ 1951671 w 1951671"/>
              <a:gd name="connsiteY1" fmla="*/ 0 h 4185770"/>
              <a:gd name="connsiteX2" fmla="*/ 0 w 1951671"/>
              <a:gd name="connsiteY2" fmla="*/ 4185770 h 4185770"/>
              <a:gd name="connsiteX3" fmla="*/ 1951671 w 1951671"/>
              <a:gd name="connsiteY3" fmla="*/ 4181007 h 418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1671" h="4185770">
                <a:moveTo>
                  <a:pt x="1951671" y="4181007"/>
                </a:moveTo>
                <a:lnTo>
                  <a:pt x="1951671" y="0"/>
                </a:lnTo>
                <a:lnTo>
                  <a:pt x="0" y="4185770"/>
                </a:lnTo>
                <a:lnTo>
                  <a:pt x="1951671" y="4181007"/>
                </a:lnTo>
                <a:close/>
              </a:path>
            </a:pathLst>
          </a:custGeom>
          <a:solidFill>
            <a:srgbClr val="FFCC6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89A2A8-8DD6-4C2A-B7F6-61B0E608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2" y="3320147"/>
            <a:ext cx="4152897" cy="2220042"/>
          </a:xfrm>
          <a:noFill/>
          <a:ln w="12700" cap="flat" cmpd="sng" algn="ctr">
            <a:solidFill>
              <a:srgbClr val="4472C4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INGREDIENTS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Hybrid Mineral AI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AEB325-84D3-4596-89D7-5F50C70B23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71848"/>
              </p:ext>
            </p:extLst>
          </p:nvPr>
        </p:nvGraphicFramePr>
        <p:xfrm>
          <a:off x="-544834" y="2853672"/>
          <a:ext cx="7018805" cy="380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1257540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1E258F-505E-45D0-A74D-BF0B623717C8}"/>
              </a:ext>
            </a:extLst>
          </p:cNvPr>
          <p:cNvSpPr/>
          <p:nvPr/>
        </p:nvSpPr>
        <p:spPr>
          <a:xfrm>
            <a:off x="499620" y="5972837"/>
            <a:ext cx="2413261" cy="3902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Shape 790"/>
          <p:cNvSpPr/>
          <p:nvPr/>
        </p:nvSpPr>
        <p:spPr>
          <a:xfrm>
            <a:off x="11542320" y="963095"/>
            <a:ext cx="781689" cy="4883640"/>
          </a:xfrm>
          <a:prstGeom prst="rect">
            <a:avLst/>
          </a:prstGeom>
          <a:solidFill>
            <a:srgbClr val="FFCC6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791" name="Shape 791"/>
          <p:cNvSpPr/>
          <p:nvPr/>
        </p:nvSpPr>
        <p:spPr>
          <a:xfrm>
            <a:off x="269974" y="164968"/>
            <a:ext cx="11633200" cy="6301830"/>
          </a:xfrm>
          <a:prstGeom prst="rect">
            <a:avLst/>
          </a:prstGeom>
          <a:ln w="63500">
            <a:solidFill>
              <a:srgbClr val="404040">
                <a:alpha val="7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792" name="Shape 792"/>
          <p:cNvSpPr/>
          <p:nvPr/>
        </p:nvSpPr>
        <p:spPr>
          <a:xfrm>
            <a:off x="5474928" y="963095"/>
            <a:ext cx="6067391" cy="488364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793" name="Shape 793"/>
          <p:cNvSpPr/>
          <p:nvPr/>
        </p:nvSpPr>
        <p:spPr>
          <a:xfrm>
            <a:off x="5577102" y="1089198"/>
            <a:ext cx="5981761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l">
              <a:defRPr sz="10000" b="1" cap="all">
                <a:solidFill>
                  <a:srgbClr val="2A353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000" dirty="0"/>
              <a:t>THE </a:t>
            </a:r>
            <a:r>
              <a:rPr lang="en-US" sz="5000" dirty="0">
                <a:solidFill>
                  <a:srgbClr val="FAA700"/>
                </a:solidFill>
              </a:rPr>
              <a:t>ANSWER IS…</a:t>
            </a:r>
            <a:endParaRPr sz="5000" dirty="0">
              <a:solidFill>
                <a:srgbClr val="FAA700"/>
              </a:solidFill>
            </a:endParaRPr>
          </a:p>
        </p:txBody>
      </p:sp>
      <p:sp>
        <p:nvSpPr>
          <p:cNvPr id="794" name="Shape 794"/>
          <p:cNvSpPr/>
          <p:nvPr/>
        </p:nvSpPr>
        <p:spPr>
          <a:xfrm>
            <a:off x="6210793" y="3046862"/>
            <a:ext cx="51361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spcBef>
                <a:spcPts val="4500"/>
              </a:spcBef>
              <a:defRPr sz="4000" b="1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sz="2000" dirty="0"/>
          </a:p>
        </p:txBody>
      </p:sp>
      <p:sp>
        <p:nvSpPr>
          <p:cNvPr id="795" name="Shape 795"/>
          <p:cNvSpPr/>
          <p:nvPr/>
        </p:nvSpPr>
        <p:spPr>
          <a:xfrm>
            <a:off x="5627252" y="1795107"/>
            <a:ext cx="5365295" cy="2636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Extracted from the ancient plant-derived sedimentary layer which has existed for about 100 million years ago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</a:rPr>
              <a:t>Mineral content is extracted from the ancient plant-derived sedimentary layer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tx1"/>
                </a:solidFill>
              </a:rPr>
              <a:t>And now </a:t>
            </a:r>
            <a:r>
              <a:rPr lang="en-US" sz="2800" b="1" dirty="0">
                <a:solidFill>
                  <a:srgbClr val="FAA700"/>
                </a:solidFill>
              </a:rPr>
              <a:t>it appears in…</a:t>
            </a:r>
          </a:p>
        </p:txBody>
      </p:sp>
      <p:pic>
        <p:nvPicPr>
          <p:cNvPr id="12" name="Picture 8" descr="https://lh4.googleusercontent.com/MEj3CFbFVz7EiPIvI63Rvsfhc3gfEpdRSBRRITDlhHi9mdL9-1028oqEKAm98mPIkvFFVS8JYqdVUEGOf1LYG8JdfSyXsXpdFSvlE3LirYveiMKWZ6n6rHNuevlri2LsCpRgF5SOWwc">
            <a:extLst>
              <a:ext uri="{FF2B5EF4-FFF2-40B4-BE49-F238E27FC236}">
                <a16:creationId xmlns:a16="http://schemas.microsoft.com/office/drawing/2014/main" id="{73BBA07E-86B3-43A7-B397-BA82F7872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8128"/>
          <a:stretch/>
        </p:blipFill>
        <p:spPr bwMode="auto">
          <a:xfrm>
            <a:off x="7022083" y="4550038"/>
            <a:ext cx="3060854" cy="284559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6.googleusercontent.com/S505BevrCcMR_lVLgphWirbIosM-MwvlL7nwhnMblmT_nNtS4hbxzm0Vh2ANLkBJzfLO5lAummfrHClkZr0wdg0fArzjG6B5DeSPMU-Zq1MkAYotVMH244fTvDxOIX4TK5QEAlOCr_s">
            <a:extLst>
              <a:ext uri="{FF2B5EF4-FFF2-40B4-BE49-F238E27FC236}">
                <a16:creationId xmlns:a16="http://schemas.microsoft.com/office/drawing/2014/main" id="{DF0EF900-5201-4605-8D07-742F65659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8"/>
          <a:stretch/>
        </p:blipFill>
        <p:spPr bwMode="auto">
          <a:xfrm>
            <a:off x="10016948" y="3551607"/>
            <a:ext cx="1936376" cy="29207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0E6FF014-0011-4A06-8BB4-8427A7DB2BDC}"/>
              </a:ext>
            </a:extLst>
          </p:cNvPr>
          <p:cNvSpPr/>
          <p:nvPr/>
        </p:nvSpPr>
        <p:spPr>
          <a:xfrm>
            <a:off x="4939647" y="4901938"/>
            <a:ext cx="1932494" cy="944797"/>
          </a:xfrm>
          <a:prstGeom prst="rightArrow">
            <a:avLst/>
          </a:prstGeom>
          <a:solidFill>
            <a:srgbClr val="FFCC66"/>
          </a:solidFill>
          <a:ln>
            <a:solidFill>
              <a:srgbClr val="FAA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66BFB-5393-4FEA-943B-F374BBCE3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2" y="783558"/>
            <a:ext cx="3257120" cy="2442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B25D38-FE27-4A28-8232-AB3D44D859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65" y="3315883"/>
            <a:ext cx="3257120" cy="216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523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1750" y="381641"/>
            <a:ext cx="2596800" cy="32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4B4425D3-88E2-4606-855E-40387E29ECF2}"/>
              </a:ext>
            </a:extLst>
          </p:cNvPr>
          <p:cNvSpPr/>
          <p:nvPr/>
        </p:nvSpPr>
        <p:spPr>
          <a:xfrm>
            <a:off x="-1" y="0"/>
            <a:ext cx="6504496" cy="6858000"/>
          </a:xfrm>
          <a:prstGeom prst="rtTriangl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hape 70"/>
          <p:cNvSpPr txBox="1"/>
          <p:nvPr/>
        </p:nvSpPr>
        <p:spPr>
          <a:xfrm>
            <a:off x="138600" y="0"/>
            <a:ext cx="3265200" cy="3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" sz="2000" dirty="0">
                <a:solidFill>
                  <a:srgbClr val="B45F06"/>
                </a:solidFill>
              </a:rPr>
              <a:t>Perfect Mineral Ai</a:t>
            </a:r>
            <a:endParaRPr sz="2000" dirty="0">
              <a:solidFill>
                <a:srgbClr val="B45F06"/>
              </a:solidFill>
            </a:endParaRPr>
          </a:p>
          <a:p>
            <a:r>
              <a:rPr lang="vi" sz="2000" dirty="0">
                <a:solidFill>
                  <a:srgbClr val="B45F06"/>
                </a:solidFill>
              </a:rPr>
              <a:t>Vegetable mineral-containing food</a:t>
            </a:r>
            <a:endParaRPr sz="2000" dirty="0">
              <a:solidFill>
                <a:srgbClr val="B45F06"/>
              </a:solidFill>
            </a:endParaRPr>
          </a:p>
          <a:p>
            <a:r>
              <a:rPr lang="vi" sz="2000" dirty="0">
                <a:solidFill>
                  <a:srgbClr val="B45F06"/>
                </a:solidFill>
              </a:rPr>
              <a:t>Nutritional information:</a:t>
            </a:r>
            <a:endParaRPr sz="2000" dirty="0">
              <a:solidFill>
                <a:srgbClr val="B45F06"/>
              </a:solidFill>
            </a:endParaRPr>
          </a:p>
          <a:p>
            <a:r>
              <a:rPr lang="vi" sz="2000" dirty="0">
                <a:solidFill>
                  <a:srgbClr val="B45F06"/>
                </a:solidFill>
              </a:rPr>
              <a:t>Calories: 6.38kcal</a:t>
            </a:r>
            <a:endParaRPr sz="2000" dirty="0">
              <a:solidFill>
                <a:srgbClr val="B45F06"/>
              </a:solidFill>
            </a:endParaRPr>
          </a:p>
          <a:p>
            <a:r>
              <a:rPr lang="vi" sz="2000" dirty="0">
                <a:solidFill>
                  <a:srgbClr val="B45F06"/>
                </a:solidFill>
              </a:rPr>
              <a:t>Protein: 0.022g</a:t>
            </a:r>
            <a:endParaRPr sz="2000" dirty="0">
              <a:solidFill>
                <a:srgbClr val="B45F06"/>
              </a:solidFill>
            </a:endParaRPr>
          </a:p>
          <a:p>
            <a:r>
              <a:rPr lang="vi" sz="2000" dirty="0">
                <a:solidFill>
                  <a:srgbClr val="B45F06"/>
                </a:solidFill>
              </a:rPr>
              <a:t>Lipid: 0.014g</a:t>
            </a:r>
            <a:endParaRPr sz="2000" dirty="0">
              <a:solidFill>
                <a:srgbClr val="B45F06"/>
              </a:solidFill>
            </a:endParaRPr>
          </a:p>
          <a:p>
            <a:r>
              <a:rPr lang="vi" sz="2000" dirty="0">
                <a:solidFill>
                  <a:srgbClr val="B45F06"/>
                </a:solidFill>
              </a:rPr>
              <a:t>Carbohydrate: 1.542g</a:t>
            </a:r>
            <a:endParaRPr sz="2000" dirty="0">
              <a:solidFill>
                <a:srgbClr val="B45F06"/>
              </a:solidFill>
            </a:endParaRPr>
          </a:p>
          <a:p>
            <a:r>
              <a:rPr lang="vi" sz="2000" dirty="0">
                <a:solidFill>
                  <a:srgbClr val="B45F06"/>
                </a:solidFill>
              </a:rPr>
              <a:t>Sodium: 1.704mg</a:t>
            </a:r>
            <a:endParaRPr sz="2000" dirty="0">
              <a:solidFill>
                <a:srgbClr val="B45F06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7425000" y="3124579"/>
            <a:ext cx="2748400" cy="2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vi" sz="2000" dirty="0">
                <a:solidFill>
                  <a:srgbClr val="B45F06"/>
                </a:solidFill>
              </a:rPr>
              <a:t>Hybrid Mineral Ai</a:t>
            </a:r>
            <a:endParaRPr sz="2000" dirty="0">
              <a:solidFill>
                <a:srgbClr val="B45F06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vi" sz="2000" dirty="0">
                <a:solidFill>
                  <a:srgbClr val="B45F06"/>
                </a:solidFill>
              </a:rPr>
              <a:t>Vegetable mineral-containingfood</a:t>
            </a:r>
            <a:endParaRPr sz="2000" dirty="0">
              <a:solidFill>
                <a:srgbClr val="B45F06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vi" sz="2000" dirty="0">
                <a:solidFill>
                  <a:srgbClr val="B45F06"/>
                </a:solidFill>
              </a:rPr>
              <a:t>Nutritional information:</a:t>
            </a:r>
            <a:endParaRPr sz="2000" dirty="0">
              <a:solidFill>
                <a:srgbClr val="B45F06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vi" sz="2000" dirty="0">
                <a:solidFill>
                  <a:srgbClr val="B45F06"/>
                </a:solidFill>
              </a:rPr>
              <a:t>Calories: 10.56kcal</a:t>
            </a:r>
            <a:endParaRPr sz="2000" dirty="0">
              <a:solidFill>
                <a:srgbClr val="B45F06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vi" sz="2000" dirty="0">
                <a:solidFill>
                  <a:srgbClr val="B45F06"/>
                </a:solidFill>
              </a:rPr>
              <a:t>Protein: 0.55g</a:t>
            </a:r>
            <a:endParaRPr sz="2000" dirty="0">
              <a:solidFill>
                <a:srgbClr val="B45F06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vi" sz="2000" dirty="0">
                <a:solidFill>
                  <a:srgbClr val="B45F06"/>
                </a:solidFill>
              </a:rPr>
              <a:t>Lipid: 0.84g</a:t>
            </a:r>
            <a:endParaRPr sz="2000" dirty="0">
              <a:solidFill>
                <a:srgbClr val="B45F06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vi" sz="2000" dirty="0">
                <a:solidFill>
                  <a:srgbClr val="B45F06"/>
                </a:solidFill>
              </a:rPr>
              <a:t>Carbohydrate: 0.19g</a:t>
            </a:r>
            <a:endParaRPr sz="2000" dirty="0">
              <a:solidFill>
                <a:srgbClr val="B45F06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vi" sz="2000" dirty="0">
                <a:solidFill>
                  <a:srgbClr val="B45F06"/>
                </a:solidFill>
              </a:rPr>
              <a:t>Sodium: 14.05mg</a:t>
            </a:r>
            <a:endParaRPr sz="2000" dirty="0">
              <a:solidFill>
                <a:srgbClr val="B45F06"/>
              </a:solidFill>
            </a:endParaRPr>
          </a:p>
          <a:p>
            <a:endParaRPr sz="2400" dirty="0">
              <a:solidFill>
                <a:srgbClr val="B45F06"/>
              </a:solidFill>
            </a:endParaRPr>
          </a:p>
        </p:txBody>
      </p:sp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5634" y="3415652"/>
            <a:ext cx="1707967" cy="299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5">
            <a:alphaModFix/>
          </a:blip>
          <a:srcRect r="4386" b="31397"/>
          <a:stretch/>
        </p:blipFill>
        <p:spPr>
          <a:xfrm>
            <a:off x="6353067" y="769034"/>
            <a:ext cx="5364451" cy="100320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314950" y="3777461"/>
            <a:ext cx="5433600" cy="1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4800" i="1" dirty="0">
                <a:solidFill>
                  <a:srgbClr val="9E0000"/>
                </a:solidFill>
                <a:latin typeface=".VnLinus" panose="020B7200000000000000" pitchFamily="34" charset="0"/>
                <a:sym typeface="Caveat"/>
              </a:rPr>
              <a:t>The Ideal Minerals for 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4800" i="1" dirty="0">
                <a:solidFill>
                  <a:srgbClr val="9E0000"/>
                </a:solidFill>
                <a:latin typeface=".VnLinus" panose="020B7200000000000000" pitchFamily="34" charset="0"/>
                <a:sym typeface="Caveat"/>
              </a:rPr>
              <a:t>Health and Beauty</a:t>
            </a:r>
          </a:p>
        </p:txBody>
      </p:sp>
      <p:cxnSp>
        <p:nvCxnSpPr>
          <p:cNvPr id="75" name="Shape 75"/>
          <p:cNvCxnSpPr>
            <a:cxnSpLocks/>
          </p:cNvCxnSpPr>
          <p:nvPr/>
        </p:nvCxnSpPr>
        <p:spPr>
          <a:xfrm>
            <a:off x="1699150" y="3477820"/>
            <a:ext cx="2665200" cy="1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Shape 76"/>
          <p:cNvCxnSpPr/>
          <p:nvPr/>
        </p:nvCxnSpPr>
        <p:spPr>
          <a:xfrm rot="10800000" flipH="1">
            <a:off x="1651400" y="6249632"/>
            <a:ext cx="2665200" cy="224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913770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1079</TotalTime>
  <Words>182</Words>
  <Application>Microsoft Office PowerPoint</Application>
  <PresentationFormat>Widescreen</PresentationFormat>
  <Paragraphs>52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.VnLinus</vt:lpstr>
      <vt:lpstr>Caveat</vt:lpstr>
      <vt:lpstr>Roboto</vt:lpstr>
      <vt:lpstr>Arial</vt:lpstr>
      <vt:lpstr>Calibri</vt:lpstr>
      <vt:lpstr>Calibri Light</vt:lpstr>
      <vt:lpstr>Georgia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INGREDIENTS Perfect Mineral AI </vt:lpstr>
      <vt:lpstr>INGREDIENTS Hybrid Mineral AI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Le Tra</dc:creator>
  <cp:lastModifiedBy>Le My</cp:lastModifiedBy>
  <cp:revision>62</cp:revision>
  <dcterms:created xsi:type="dcterms:W3CDTF">2018-03-27T02:16:49Z</dcterms:created>
  <dcterms:modified xsi:type="dcterms:W3CDTF">2018-09-14T02:54:24Z</dcterms:modified>
</cp:coreProperties>
</file>