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E40"/>
    <a:srgbClr val="5A9B3F"/>
    <a:srgbClr val="649E40"/>
    <a:srgbClr val="82C836"/>
    <a:srgbClr val="A2D668"/>
    <a:srgbClr val="65AF47"/>
    <a:srgbClr val="75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2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1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7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8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28E2-E402-4838-9BB1-A1609A87AFB7}" type="datetimeFigureOut">
              <a:rPr lang="en-US" smtClean="0"/>
              <a:t>2018/09/14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2413-FE32-4400-8BC4-AA8BB3CA7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3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543504"/>
          </a:xfrm>
          <a:prstGeom prst="rect">
            <a:avLst/>
          </a:prstGeom>
          <a:solidFill>
            <a:srgbClr val="A2D668">
              <a:alpha val="85098"/>
            </a:srgbClr>
          </a:solidFill>
          <a:ln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1338" y="1087059"/>
            <a:ext cx="5717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chemeClr val="bg1"/>
                </a:solidFill>
                <a:latin typeface="+mj-lt"/>
              </a:rPr>
              <a:t>PLANT-BASED MINERAL 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38" y="3942302"/>
            <a:ext cx="519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Plant-based minerals is a general term for minerals that plants absorb through their roots from traditional minerals in the soil, modified by photosynthesis into a state that is easy and safe for living things to use.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93476" y="4604652"/>
            <a:ext cx="884483" cy="1247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Káº¿t quáº£ hÃ¬nh áº£nh cho Pla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38" y="1024958"/>
            <a:ext cx="3800690" cy="48331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447393" y="5830793"/>
            <a:ext cx="3731173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7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áº¿t quáº£ hÃ¬nh áº£nh cho Pla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538505"/>
            <a:ext cx="4694724" cy="424731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fontAlgn="base"/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Traditional M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ineral</a:t>
            </a:r>
            <a:endParaRPr lang="vi-VN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reated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pulverizing or processing husks or salts in things like rocks, limestone, or oyster shells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ontained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soil are made of large particles, making them difficult for our cells to absorb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ossess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nutritional balance, which risks being harmful to the body if consumed in excess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Tx/>
              <a:buChar char="-"/>
            </a:pPr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minerals sold on the market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4724" y="0"/>
            <a:ext cx="2596057" cy="6858000"/>
          </a:xfrm>
          <a:prstGeom prst="rect">
            <a:avLst/>
          </a:prstGeom>
          <a:solidFill>
            <a:srgbClr val="A2D668">
              <a:alpha val="85098"/>
            </a:srgbClr>
          </a:solidFill>
          <a:ln>
            <a:solidFill>
              <a:srgbClr val="A2D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</a:t>
            </a:r>
          </a:p>
          <a:p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Plant-based Mineral 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Mineral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8210" y="1538505"/>
            <a:ext cx="4901219" cy="4000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Plant-based Mineral</a:t>
            </a:r>
          </a:p>
          <a:p>
            <a:pPr algn="just"/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onsists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over 70 varieties of well-balanced minerals</a:t>
            </a:r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 with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in expelling harmful minerals fro</a:t>
            </a:r>
            <a:r>
              <a:rPr lang="vi-V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Quantities of minerals in modern diets have diminished, so for modern consumers who have fallen into a trap of chronic mineral deficiency, it is ideal to be able to safely consume plenty of minerals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18234" y="628068"/>
            <a:ext cx="14188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18234" y="6248400"/>
            <a:ext cx="141889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6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2828"/>
            <a:ext cx="7225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Plant-based minerals, once absorbed by plant, are about </a:t>
            </a:r>
            <a:r>
              <a:rPr lang="en-US" b="1" dirty="0">
                <a:solidFill>
                  <a:srgbClr val="5F9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times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smaller than red blood cells. 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become easy to be absorbed into the body. The absorption rate reaches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rgbClr val="5F9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researches show that the plant-based mineral absorption rate of normal mineral products only reach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10-40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Káº¿t quáº£ hÃ¬nh áº£nh cho pla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8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6316"/>
            <a:ext cx="7483366" cy="37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20444933">
            <a:off x="8003018" y="2470392"/>
            <a:ext cx="3439938" cy="2965464"/>
          </a:xfrm>
          <a:prstGeom prst="triangle">
            <a:avLst/>
          </a:prstGeom>
          <a:solidFill>
            <a:srgbClr val="A2D66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8735" y="752315"/>
            <a:ext cx="3552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rate </a:t>
            </a:r>
            <a:r>
              <a:rPr lang="en-US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sz="40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0804" y="3818583"/>
            <a:ext cx="1817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57894" y="246705"/>
            <a:ext cx="0" cy="26107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43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73384" y="1769633"/>
            <a:ext cx="3367143" cy="3367143"/>
          </a:xfrm>
          <a:prstGeom prst="rect">
            <a:avLst/>
          </a:prstGeom>
          <a:solidFill>
            <a:srgbClr val="A2D66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69159" y="1612905"/>
            <a:ext cx="16137" cy="4040138"/>
          </a:xfrm>
          <a:prstGeom prst="line">
            <a:avLst/>
          </a:prstGeom>
          <a:ln>
            <a:solidFill>
              <a:srgbClr val="64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53158" y="3453203"/>
            <a:ext cx="4369910" cy="0"/>
          </a:xfrm>
          <a:prstGeom prst="line">
            <a:avLst/>
          </a:prstGeom>
          <a:ln>
            <a:solidFill>
              <a:srgbClr val="64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832028" y="1775012"/>
            <a:ext cx="849853" cy="3356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8832028" y="1775011"/>
            <a:ext cx="849853" cy="3356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70201" y="3130038"/>
            <a:ext cx="317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/>
              <a:t>FULVIC AXIT</a:t>
            </a:r>
            <a:endParaRPr lang="en-US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3158" y="497116"/>
            <a:ext cx="436991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5F9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rgbClr val="5F9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5F9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miracle substance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72585" y="2159588"/>
            <a:ext cx="210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enveloped in a variety of minerals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5592" y="1882589"/>
            <a:ext cx="198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acts as a transporter for minerals to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6210" y="4093173"/>
            <a:ext cx="137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 contributes to a high absorbency rate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79152" y="3954673"/>
            <a:ext cx="1895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neutralizes harmful minerals that accumulate in the </a:t>
            </a:r>
            <a:r>
              <a:rPr lang="en-US" dirty="0" smtClean="0"/>
              <a:t>body</a:t>
            </a:r>
            <a:r>
              <a:rPr lang="vi-VN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eject them</a:t>
            </a:r>
          </a:p>
        </p:txBody>
      </p:sp>
    </p:spTree>
    <p:extLst>
      <p:ext uri="{BB962C8B-B14F-4D97-AF65-F5344CB8AC3E}">
        <p14:creationId xmlns:p14="http://schemas.microsoft.com/office/powerpoint/2010/main" val="114173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806" y="124598"/>
            <a:ext cx="938573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AI’s safe, superior quality plant-based mineral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0004" y="1238960"/>
            <a:ext cx="801939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97108" y="1328298"/>
            <a:ext cx="801939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thanksai-global.net/wp-content/themes/thanksai/images/mine_img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5" y="1670568"/>
            <a:ext cx="2462682" cy="27023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anksai-global.net/wp-content/themes/thanksai/images/mine_img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672094"/>
            <a:ext cx="2516434" cy="2700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anksai-global.net/wp-content/themes/thanksai/images/mine_img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33" y="1611798"/>
            <a:ext cx="2642451" cy="2821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517" y="4529183"/>
            <a:ext cx="335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minerals</a:t>
            </a:r>
            <a:endParaRPr lang="vi-V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/>
              <a:t>The </a:t>
            </a:r>
            <a:r>
              <a:rPr lang="en-US" dirty="0"/>
              <a:t>noble path of plant-based minerals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Ancient miracle plant-based minerals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861" y="4529183"/>
            <a:ext cx="43629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plant-based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minerals/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Replan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/>
              <a:t>Modern plant-based minerals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The ultimate antioxidants and diet minerals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3342" y="4467628"/>
            <a:ext cx="31481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fulvic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endParaRPr lang="vi-VN" dirty="0" smtClean="0"/>
          </a:p>
          <a:p>
            <a:pPr algn="ctr"/>
            <a:r>
              <a:rPr lang="en-US" dirty="0"/>
              <a:t>The treasures of high quality </a:t>
            </a:r>
            <a:r>
              <a:rPr lang="en-US" dirty="0" err="1"/>
              <a:t>fulvic</a:t>
            </a:r>
            <a:r>
              <a:rPr lang="en-US" dirty="0"/>
              <a:t> acid</a:t>
            </a:r>
            <a:br>
              <a:rPr lang="en-US" dirty="0"/>
            </a:br>
            <a:r>
              <a:rPr lang="en-US" dirty="0"/>
              <a:t>Contains an abundance of precious </a:t>
            </a:r>
            <a:r>
              <a:rPr lang="en-US" dirty="0" err="1"/>
              <a:t>fulvic</a:t>
            </a:r>
            <a:r>
              <a:rPr lang="en-US" dirty="0"/>
              <a:t> acid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10107926" y="4323862"/>
            <a:ext cx="179302" cy="154276"/>
          </a:xfrm>
          <a:prstGeom prst="triangle">
            <a:avLst/>
          </a:prstGeom>
          <a:solidFill>
            <a:srgbClr val="5F9E40"/>
          </a:solidFill>
          <a:ln>
            <a:solidFill>
              <a:srgbClr val="5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049707" y="4362707"/>
            <a:ext cx="179302" cy="154276"/>
          </a:xfrm>
          <a:prstGeom prst="triangle">
            <a:avLst/>
          </a:prstGeom>
          <a:solidFill>
            <a:srgbClr val="5F9E40"/>
          </a:solidFill>
          <a:ln>
            <a:solidFill>
              <a:srgbClr val="5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00387" y="4313352"/>
            <a:ext cx="179302" cy="154276"/>
          </a:xfrm>
          <a:prstGeom prst="triangle">
            <a:avLst/>
          </a:prstGeom>
          <a:solidFill>
            <a:srgbClr val="5F9E40"/>
          </a:solidFill>
          <a:ln>
            <a:solidFill>
              <a:srgbClr val="5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umic sha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219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753" y="1144119"/>
            <a:ext cx="310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Humic Shale Minerals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93170" y="325948"/>
            <a:ext cx="170269" cy="170269"/>
          </a:xfrm>
          <a:prstGeom prst="ellipse">
            <a:avLst/>
          </a:prstGeom>
          <a:solidFill>
            <a:srgbClr val="5F9E40"/>
          </a:solidFill>
          <a:ln>
            <a:solidFill>
              <a:srgbClr val="5A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8421" y="886427"/>
            <a:ext cx="170269" cy="170269"/>
          </a:xfrm>
          <a:prstGeom prst="ellipse">
            <a:avLst/>
          </a:prstGeom>
          <a:solidFill>
            <a:srgbClr val="5F9E40"/>
          </a:solidFill>
          <a:ln>
            <a:solidFill>
              <a:srgbClr val="5A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93170" y="1446906"/>
            <a:ext cx="170269" cy="170269"/>
          </a:xfrm>
          <a:prstGeom prst="ellipse">
            <a:avLst/>
          </a:prstGeom>
          <a:solidFill>
            <a:srgbClr val="5F9E40"/>
          </a:solidFill>
          <a:ln>
            <a:solidFill>
              <a:srgbClr val="5A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93170" y="2009810"/>
            <a:ext cx="170269" cy="170269"/>
          </a:xfrm>
          <a:prstGeom prst="ellipse">
            <a:avLst/>
          </a:prstGeom>
          <a:solidFill>
            <a:srgbClr val="5F9E40"/>
          </a:solidFill>
          <a:ln>
            <a:solidFill>
              <a:srgbClr val="5A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93170" y="2567864"/>
            <a:ext cx="170269" cy="170269"/>
          </a:xfrm>
          <a:prstGeom prst="ellipse">
            <a:avLst/>
          </a:prstGeom>
          <a:solidFill>
            <a:srgbClr val="5F9E40"/>
          </a:solidFill>
          <a:ln>
            <a:solidFill>
              <a:srgbClr val="5A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3170" y="3125918"/>
            <a:ext cx="170269" cy="170269"/>
          </a:xfrm>
          <a:prstGeom prst="ellipse">
            <a:avLst/>
          </a:prstGeom>
          <a:solidFill>
            <a:srgbClr val="5F9E40"/>
          </a:solidFill>
          <a:ln>
            <a:solidFill>
              <a:srgbClr val="5A9B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84460" y="959453"/>
            <a:ext cx="499244" cy="1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73950" y="1518719"/>
            <a:ext cx="499244" cy="1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63439" y="2094945"/>
            <a:ext cx="499244" cy="1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73950" y="2660206"/>
            <a:ext cx="499244" cy="1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63439" y="3208158"/>
            <a:ext cx="499244" cy="1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5952" y="240900"/>
            <a:ext cx="271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Product of Utah, USA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5952" y="774787"/>
            <a:ext cx="271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Humic</a:t>
            </a:r>
            <a:r>
              <a:rPr lang="en-US" dirty="0"/>
              <a:t> shale extracts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5951" y="1287235"/>
            <a:ext cx="35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Plant-sourced and extremely safe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5951" y="1898170"/>
            <a:ext cx="35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Excellent mineral balance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5951" y="2472418"/>
            <a:ext cx="35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98% absorption rate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5951" y="2960486"/>
            <a:ext cx="358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70 kinds of minerals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163439" y="436985"/>
            <a:ext cx="499244" cy="1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54857" y="2467558"/>
            <a:ext cx="2213557" cy="71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6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036" y="494816"/>
            <a:ext cx="703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Shale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Fulvic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9130938" y="1440969"/>
            <a:ext cx="4398128" cy="4398128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4036" y="3238490"/>
            <a:ext cx="2877807" cy="646331"/>
          </a:xfrm>
          <a:prstGeom prst="rect">
            <a:avLst/>
          </a:prstGeom>
          <a:noFill/>
          <a:ln>
            <a:solidFill>
              <a:srgbClr val="5F9E4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Like the diamond of ancient plant-based minerals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4036" y="4718049"/>
            <a:ext cx="2877807" cy="923330"/>
          </a:xfrm>
          <a:prstGeom prst="rect">
            <a:avLst/>
          </a:prstGeom>
          <a:noFill/>
          <a:ln>
            <a:solidFill>
              <a:srgbClr val="5F9E4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Features an abundance of extremely rare, precious </a:t>
            </a:r>
            <a:r>
              <a:rPr lang="en-US" dirty="0" err="1"/>
              <a:t>fulvic</a:t>
            </a:r>
            <a:r>
              <a:rPr lang="en-US" dirty="0"/>
              <a:t>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3250" y="3099991"/>
            <a:ext cx="2952207" cy="923330"/>
          </a:xfrm>
          <a:prstGeom prst="rect">
            <a:avLst/>
          </a:prstGeom>
          <a:noFill/>
          <a:ln>
            <a:solidFill>
              <a:srgbClr val="5F9E4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Drawing out the maximum benefits of plant-based minerals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0195" y="2035930"/>
            <a:ext cx="2952207" cy="646331"/>
          </a:xfrm>
          <a:prstGeom prst="rect">
            <a:avLst/>
          </a:prstGeom>
          <a:noFill/>
          <a:ln>
            <a:solidFill>
              <a:srgbClr val="5F9E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of New Mexico, USA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3250" y="4718050"/>
            <a:ext cx="2952207" cy="923330"/>
          </a:xfrm>
          <a:prstGeom prst="rect">
            <a:avLst/>
          </a:prstGeom>
          <a:noFill/>
          <a:ln>
            <a:solidFill>
              <a:srgbClr val="5F9E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excellent ability to weed out what is necessary and what is not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035" y="2035930"/>
            <a:ext cx="2877807" cy="646331"/>
          </a:xfrm>
          <a:prstGeom prst="rect">
            <a:avLst/>
          </a:prstGeom>
          <a:noFill/>
          <a:ln>
            <a:solidFill>
              <a:srgbClr val="5F9E40"/>
            </a:solidFill>
          </a:ln>
        </p:spPr>
        <p:txBody>
          <a:bodyPr wrap="square" tIns="182880" bIns="182880" rtlCol="0" anchor="ctr" anchorCtr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err="1"/>
              <a:t>Humic</a:t>
            </a:r>
            <a:r>
              <a:rPr lang="en-US" dirty="0"/>
              <a:t> shale </a:t>
            </a:r>
            <a:r>
              <a:rPr lang="en-US" dirty="0" smtClean="0"/>
              <a:t>extracts</a:t>
            </a:r>
          </a:p>
        </p:txBody>
      </p:sp>
    </p:spTree>
    <p:extLst>
      <p:ext uri="{BB962C8B-B14F-4D97-AF65-F5344CB8AC3E}">
        <p14:creationId xmlns:p14="http://schemas.microsoft.com/office/powerpoint/2010/main" val="404416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942" y="375189"/>
            <a:ext cx="4847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plant-based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minerals/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Replan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93" y="3206714"/>
            <a:ext cx="617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ultimate </a:t>
            </a:r>
            <a:r>
              <a:rPr lang="en-US" dirty="0"/>
              <a:t>diet minerals carefully extracted from the ashes that are a result of processing 13 kinds of Japanese wild grasses, leaves of trees and shrubs, and seaweed at high temperatures to a magma state, completely removing the oxygen.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93" y="5072521"/>
            <a:ext cx="617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packed with wild growth restoring and emulsifying powers, and endowed with the vitality of the wildly growing plants native to Japan.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3399" y="5072521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・Modern domestic plants</a:t>
            </a:r>
            <a:br>
              <a:rPr lang="en-US" dirty="0"/>
            </a:br>
            <a:r>
              <a:rPr lang="en-US" dirty="0"/>
              <a:t>・Wild growth restoration</a:t>
            </a:r>
            <a:br>
              <a:rPr lang="en-US" dirty="0"/>
            </a:br>
            <a:r>
              <a:rPr lang="en-US" dirty="0"/>
              <a:t>・Wild growth emulsification</a:t>
            </a:r>
          </a:p>
        </p:txBody>
      </p:sp>
      <p:pic>
        <p:nvPicPr>
          <p:cNvPr id="2050" name="Picture 2" descr="http://www.thanksai-global.net/wp-content/themes/thanksai/images/mine_img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31" y="1300148"/>
            <a:ext cx="4312376" cy="34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mond 7"/>
          <p:cNvSpPr/>
          <p:nvPr/>
        </p:nvSpPr>
        <p:spPr>
          <a:xfrm>
            <a:off x="175020" y="3328091"/>
            <a:ext cx="189922" cy="189922"/>
          </a:xfrm>
          <a:prstGeom prst="diamond">
            <a:avLst/>
          </a:prstGeom>
          <a:solidFill>
            <a:srgbClr val="5F9E40"/>
          </a:solidFill>
          <a:ln>
            <a:solidFill>
              <a:srgbClr val="5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175020" y="5174804"/>
            <a:ext cx="189922" cy="189922"/>
          </a:xfrm>
          <a:prstGeom prst="diamond">
            <a:avLst/>
          </a:prstGeom>
          <a:solidFill>
            <a:srgbClr val="5F9E40"/>
          </a:solidFill>
          <a:ln>
            <a:solidFill>
              <a:srgbClr val="5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61993" y="1920240"/>
            <a:ext cx="3352361" cy="13063"/>
          </a:xfrm>
          <a:prstGeom prst="line">
            <a:avLst/>
          </a:prstGeom>
          <a:ln>
            <a:solidFill>
              <a:srgbClr val="5F9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461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My</dc:creator>
  <cp:lastModifiedBy>Le My</cp:lastModifiedBy>
  <cp:revision>70</cp:revision>
  <dcterms:created xsi:type="dcterms:W3CDTF">2018-09-11T03:39:52Z</dcterms:created>
  <dcterms:modified xsi:type="dcterms:W3CDTF">2018-09-14T03:04:33Z</dcterms:modified>
</cp:coreProperties>
</file>